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  <p:sldMasterId id="2147483720" r:id="rId5"/>
    <p:sldMasterId id="2147483732" r:id="rId6"/>
  </p:sldMasterIdLst>
  <p:notesMasterIdLst>
    <p:notesMasterId r:id="rId36"/>
  </p:notesMasterIdLst>
  <p:sldIdLst>
    <p:sldId id="256" r:id="rId7"/>
    <p:sldId id="290" r:id="rId8"/>
    <p:sldId id="257" r:id="rId9"/>
    <p:sldId id="270" r:id="rId10"/>
    <p:sldId id="260" r:id="rId11"/>
    <p:sldId id="261" r:id="rId12"/>
    <p:sldId id="271" r:id="rId13"/>
    <p:sldId id="262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2" r:id="rId23"/>
    <p:sldId id="283" r:id="rId24"/>
    <p:sldId id="280" r:id="rId25"/>
    <p:sldId id="263" r:id="rId26"/>
    <p:sldId id="264" r:id="rId27"/>
    <p:sldId id="265" r:id="rId28"/>
    <p:sldId id="281" r:id="rId29"/>
    <p:sldId id="284" r:id="rId30"/>
    <p:sldId id="285" r:id="rId31"/>
    <p:sldId id="287" r:id="rId32"/>
    <p:sldId id="289" r:id="rId33"/>
    <p:sldId id="288" r:id="rId34"/>
    <p:sldId id="266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9" autoAdjust="0"/>
    <p:restoredTop sz="94660"/>
  </p:normalViewPr>
  <p:slideViewPr>
    <p:cSldViewPr snapToGrid="0">
      <p:cViewPr varScale="1">
        <p:scale>
          <a:sx n="59" d="100"/>
          <a:sy n="59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0ED69-62C7-4FD8-A35A-22C017C2CDD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9EB06-AE5C-4022-826C-830124103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45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Works requiring B regs</a:t>
            </a:r>
          </a:p>
          <a:p>
            <a:r>
              <a:rPr lang="en-GB" dirty="0"/>
              <a:t>Role of AI</a:t>
            </a:r>
          </a:p>
          <a:p>
            <a:r>
              <a:rPr lang="en-GB" dirty="0"/>
              <a:t>FRS statutory consultee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26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Listed Building Consent</a:t>
            </a:r>
          </a:p>
          <a:p>
            <a:r>
              <a:rPr lang="en-GB" dirty="0"/>
              <a:t>Inherently higher risk – construction &amp; LBC limitations</a:t>
            </a:r>
          </a:p>
          <a:p>
            <a:r>
              <a:rPr lang="en-GB" dirty="0"/>
              <a:t>Fire engineered solution – sprinklers, misting, smoke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03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Good fire safety – reasonable measures: EICR, housekeeping, not wedging doors, separation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123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Tick boxy, PAS 79, overall risk determination, holistic look at the building, no of floors, construction, measures to reduce the, most importantly the occupancy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035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Explain post fire investigation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94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Quarterly checks, information to residents, channels for reporting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730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Part 6 interlinked detection over battery detectors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EB06-AE5C-4022-826C-83012410351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83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20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88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313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959119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838844"/>
            <a:ext cx="10515600" cy="8636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47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270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270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40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475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475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85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5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66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62366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5369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56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699076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2910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82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84365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38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79217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79217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844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719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270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60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798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399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6859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859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808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0576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0576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415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763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714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7055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356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015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72508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5510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390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85196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032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32909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32909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628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7207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7207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1407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61807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3807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450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409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1409" y="1825625"/>
            <a:ext cx="10515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1409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61809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3809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117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37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373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9723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0123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2123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43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094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3094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7094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53094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53494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25494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859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84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684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684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7096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87096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553096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753496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325496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971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409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61409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61809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33809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753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561410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761810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3810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75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997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639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997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1409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61809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33809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725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997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06397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997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61409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61809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33809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8653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40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1408" y="1825625"/>
            <a:ext cx="10515600" cy="43513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61408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61808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3808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777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792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53092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53092" y="6356350"/>
            <a:ext cx="2743200" cy="365125"/>
          </a:xfrm>
        </p:spPr>
        <p:txBody>
          <a:bodyPr/>
          <a:lstStyle/>
          <a:p>
            <a:fld id="{E15D3CB1-5624-4860-9C4F-83B072A27BD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53492" y="6356350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5492" y="6356350"/>
            <a:ext cx="2743200" cy="365125"/>
          </a:xfrm>
        </p:spPr>
        <p:txBody>
          <a:bodyPr/>
          <a:lstStyle/>
          <a:p>
            <a:fld id="{82E04CC1-8268-4615-95BB-DD048F94A1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59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10812-23CF-41B9-9462-EA8374FE744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6D145-F0C6-441F-B13C-10879FD54D91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33D3023C-1EBA-4893-9B0D-5F2E22F0660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6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70D5ABAA-A865-4EBD-BF88-A483F07CCD1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6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D969-9719-4722-B59B-7A06EE32276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E704A-801B-48F9-A47E-B33728B29D5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80E91B43-FF04-49B7-AEA7-F7138A23339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0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37961"/>
          </a:xfrm>
        </p:spPr>
        <p:txBody>
          <a:bodyPr>
            <a:normAutofit/>
          </a:bodyPr>
          <a:lstStyle/>
          <a:p>
            <a:r>
              <a:rPr lang="en-GB" dirty="0">
                <a:cs typeface="Calibri Light"/>
              </a:rPr>
              <a:t> </a:t>
            </a:r>
            <a:br>
              <a:rPr lang="en-GB" dirty="0">
                <a:cs typeface="Calibri Light"/>
              </a:rPr>
            </a:br>
            <a:endParaRPr lang="en-GB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1920" y="2434304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5400" b="1" dirty="0">
                <a:latin typeface="Calibri Light"/>
                <a:cs typeface="Calibri Light"/>
              </a:rPr>
              <a:t>Fire Safety in HMO’s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72CB1C-9860-A490-2D3C-1AFD82CC693E}"/>
              </a:ext>
            </a:extLst>
          </p:cNvPr>
          <p:cNvSpPr txBox="1"/>
          <p:nvPr/>
        </p:nvSpPr>
        <p:spPr>
          <a:xfrm>
            <a:off x="6760029" y="3528345"/>
            <a:ext cx="439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WM Dave Baylay</a:t>
            </a:r>
          </a:p>
        </p:txBody>
      </p:sp>
    </p:spTree>
    <p:extLst>
      <p:ext uri="{BB962C8B-B14F-4D97-AF65-F5344CB8AC3E}">
        <p14:creationId xmlns:p14="http://schemas.microsoft.com/office/powerpoint/2010/main" val="112314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B60C0-2386-F2F0-D8F6-B8C48497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7BFF0-F7BE-2ABE-DB9B-159994A38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97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F97412-0703-EE5A-3979-26016B44E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3368"/>
            <a:ext cx="10515600" cy="38270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Role of the Fire &amp; Rescue Service (Inspectors)</a:t>
            </a:r>
          </a:p>
          <a:p>
            <a:r>
              <a:rPr lang="en-GB" dirty="0"/>
              <a:t>Building Regulations</a:t>
            </a:r>
            <a:endParaRPr lang="en-GB" b="1" dirty="0"/>
          </a:p>
          <a:p>
            <a:r>
              <a:rPr lang="en-GB" dirty="0"/>
              <a:t>Fire Risk Assessment</a:t>
            </a:r>
          </a:p>
          <a:p>
            <a:r>
              <a:rPr lang="en-GB" dirty="0"/>
              <a:t>Brief case study</a:t>
            </a:r>
          </a:p>
          <a:p>
            <a:r>
              <a:rPr lang="en-GB" dirty="0"/>
              <a:t>Means of escape &amp; fire doors</a:t>
            </a:r>
          </a:p>
          <a:p>
            <a:r>
              <a:rPr lang="en-GB" dirty="0"/>
              <a:t>Maximising habitable spaces: Inner rooms, attic rooms</a:t>
            </a:r>
          </a:p>
          <a:p>
            <a:r>
              <a:rPr lang="en-GB" dirty="0"/>
              <a:t>Management of fire safety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7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9005B-33C8-E3F3-D491-2D7CD829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Role of the Fire &amp; Rescue Service </a:t>
            </a:r>
            <a:br>
              <a:rPr lang="en-GB" b="1" dirty="0"/>
            </a:br>
            <a:r>
              <a:rPr lang="en-GB" b="1" dirty="0"/>
              <a:t>(Inspectors)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F99E4B-51FE-E97B-0369-54C6C9E7E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6440" y="1329175"/>
            <a:ext cx="5990191" cy="4014152"/>
          </a:xfrm>
          <a:prstGeom prst="rect">
            <a:avLst/>
          </a:prstGeom>
        </p:spPr>
      </p:pic>
      <p:pic>
        <p:nvPicPr>
          <p:cNvPr id="7" name="Graphic 6" descr="Scales of justice outline">
            <a:extLst>
              <a:ext uri="{FF2B5EF4-FFF2-40B4-BE49-F238E27FC236}">
                <a16:creationId xmlns:a16="http://schemas.microsoft.com/office/drawing/2014/main" id="{7375E015-6D8D-72F6-AFFF-8149C035A4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730" y="3063717"/>
            <a:ext cx="914400" cy="914400"/>
          </a:xfrm>
          <a:prstGeom prst="rect">
            <a:avLst/>
          </a:prstGeom>
        </p:spPr>
      </p:pic>
      <p:pic>
        <p:nvPicPr>
          <p:cNvPr id="9" name="Graphic 8" descr="Ribbon with solid fill">
            <a:extLst>
              <a:ext uri="{FF2B5EF4-FFF2-40B4-BE49-F238E27FC236}">
                <a16:creationId xmlns:a16="http://schemas.microsoft.com/office/drawing/2014/main" id="{2FF824D1-7AA1-4BD3-6743-757ABA1F43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730" y="1965484"/>
            <a:ext cx="914400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127968-DF6C-86AC-5A4B-DF49FF127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30" y="4274071"/>
            <a:ext cx="932227" cy="13255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F23AFF-C620-2C52-E1AD-12B304841753}"/>
              </a:ext>
            </a:extLst>
          </p:cNvPr>
          <p:cNvSpPr txBox="1"/>
          <p:nvPr/>
        </p:nvSpPr>
        <p:spPr>
          <a:xfrm>
            <a:off x="1763486" y="2275114"/>
            <a:ext cx="34398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Trained &amp; Qualified inspectors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Statutory duty to inspect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Guidance based &amp; Regulators Code</a:t>
            </a:r>
          </a:p>
        </p:txBody>
      </p:sp>
    </p:spTree>
    <p:extLst>
      <p:ext uri="{BB962C8B-B14F-4D97-AF65-F5344CB8AC3E}">
        <p14:creationId xmlns:p14="http://schemas.microsoft.com/office/powerpoint/2010/main" val="125631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094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Building Regulations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413860-3045-6B88-9D2B-88B25ECB78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909524" y="1330341"/>
            <a:ext cx="3767376" cy="5324916"/>
          </a:xfrm>
          <a:prstGeom prst="rect">
            <a:avLst/>
          </a:prstGeom>
          <a:noFill/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50CC88F-7BB0-A916-093B-A932AE258D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252210" y="1456071"/>
            <a:ext cx="5229029" cy="474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80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E546752-80EB-29EA-3954-6CE408028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09" y="365125"/>
            <a:ext cx="10515600" cy="1325563"/>
          </a:xfrm>
        </p:spPr>
        <p:txBody>
          <a:bodyPr/>
          <a:lstStyle/>
          <a:p>
            <a:r>
              <a:rPr lang="en-US" dirty="0"/>
              <a:t>Listed heritage properties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492952-41F1-3F65-4453-1B4F78719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1409" y="1512098"/>
            <a:ext cx="8485561" cy="5345902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DF0661-3754-AAD9-41D5-4EB5704DB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9390" y="3234690"/>
            <a:ext cx="4209155" cy="29960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BE41A4-C6EF-9775-B896-5872D5C341D4}"/>
              </a:ext>
            </a:extLst>
          </p:cNvPr>
          <p:cNvSpPr txBox="1"/>
          <p:nvPr/>
        </p:nvSpPr>
        <p:spPr>
          <a:xfrm>
            <a:off x="7774522" y="2745433"/>
            <a:ext cx="3611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Churches Mansion Nantwich</a:t>
            </a:r>
          </a:p>
        </p:txBody>
      </p:sp>
    </p:spTree>
    <p:extLst>
      <p:ext uri="{BB962C8B-B14F-4D97-AF65-F5344CB8AC3E}">
        <p14:creationId xmlns:p14="http://schemas.microsoft.com/office/powerpoint/2010/main" val="1766250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DDC5A-B6A0-A80D-484B-87EFDF92F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Fire safety principles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09AFA5-3DF9-ADF3-E943-BB7F6B336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5940" y="1690688"/>
            <a:ext cx="7886700" cy="521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9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E2E9F-AD13-BC22-BFC1-D6840EC4D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094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Fire Risk Assessment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CB6BBDA-5AD1-4AA3-0322-9C676CAAD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3094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Competent Assessor</a:t>
            </a:r>
          </a:p>
          <a:p>
            <a:r>
              <a:rPr lang="en-US" dirty="0"/>
              <a:t>‘Persons especially at risk’</a:t>
            </a:r>
          </a:p>
          <a:p>
            <a:r>
              <a:rPr lang="en-US" dirty="0"/>
              <a:t>Significant findings</a:t>
            </a:r>
          </a:p>
          <a:p>
            <a:r>
              <a:rPr lang="en-US" dirty="0"/>
              <a:t>Insurers requirement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73D8071-6B67-29E4-CC8C-E3E8B1FA7C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6400" r="2" b="34818"/>
          <a:stretch>
            <a:fillRect/>
          </a:stretch>
        </p:blipFill>
        <p:spPr>
          <a:xfrm>
            <a:off x="6887094" y="1825625"/>
            <a:ext cx="5181600" cy="435133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E97A49-C953-29CB-96DF-AB21D5E98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37185">
            <a:off x="5601079" y="3865470"/>
            <a:ext cx="1949054" cy="2695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3FE33D-80A3-948D-F999-906A496B2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262" y="4069585"/>
            <a:ext cx="3591088" cy="278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27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5AEE-EE46-987B-882E-65DE0AE8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09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2309hrs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A31E50-453F-1F5B-B92E-99B751E0F0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8840" y="1474470"/>
            <a:ext cx="9417810" cy="51327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691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55CD-A739-3C77-70A5-7F048DD8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0139hrs – wisps of smoke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9A788A-AF1E-9578-CE36-E93CF45E5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370" y="1337343"/>
            <a:ext cx="9795510" cy="515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98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4234-8850-B262-B6C5-E365D055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0200hrs –cloth smoking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CD956D-DF34-BF06-2014-54CA98CE9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350" y="1530491"/>
            <a:ext cx="10092690" cy="526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22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7146-82F6-AEF8-85CB-53303AE2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0223hrs – smoke logging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36B744-7382-D7D2-9E0F-BFF3377D0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222" y="1428392"/>
            <a:ext cx="9360757" cy="506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47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C791-3D76-863C-5C6C-96F45F6E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0223hrs - Ignition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98C905-734B-2839-CB5A-375F043EC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090" y="1780095"/>
            <a:ext cx="9555480" cy="49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84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57FE6-8117-0BB1-1554-BC2B4220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0236hrs – fire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989FE-61CD-B8E9-9F79-50A99A910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96036-4812-4B07-7B51-B1DDDB9B4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158" y="1414145"/>
            <a:ext cx="9734712" cy="520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24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4835-4C2F-9294-67EE-25A9DDBD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0252hrs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AB984B-59D0-5693-A5A0-BD4F9A25D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5990" y="1467458"/>
            <a:ext cx="9269730" cy="502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68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D23B4-B120-8565-2FA3-D6458F0E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FF273E-4C6E-003C-3AB6-D2515FF31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8860" y="596711"/>
            <a:ext cx="8755380" cy="59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58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3F635-0212-86B1-A8CA-FDD96E9EB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A31B9C-0922-2E60-4678-1C87C86CB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6198" y="1279208"/>
            <a:ext cx="10047146" cy="499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16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9C0E5-4BF6-2F4B-C350-7EADB0B9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F8241B-7E9F-E3A0-103B-00AE58948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409" y="1174358"/>
            <a:ext cx="10134160" cy="531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73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CE83993-4F26-047B-B448-E9EDDC1C7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094" y="365125"/>
            <a:ext cx="10515600" cy="1325563"/>
          </a:xfrm>
        </p:spPr>
        <p:txBody>
          <a:bodyPr/>
          <a:lstStyle/>
          <a:p>
            <a:r>
              <a:rPr lang="en-US" dirty="0"/>
              <a:t>Basement high fire load &amp; compartmentation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318B92-3674-FA41-5D1A-2D314102DA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53094" y="2032287"/>
            <a:ext cx="5181600" cy="3938014"/>
          </a:xfrm>
          <a:prstGeom prst="rect">
            <a:avLst/>
          </a:prstGeom>
          <a:noFill/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46A6564-9440-4FF8-FE75-F481643BF0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86575" y="2047988"/>
            <a:ext cx="5181600" cy="390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39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72F6-FAE0-4A01-5F24-675A29F9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Fire Detection &amp; Warning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334549B-F940-971E-6003-A249360B4A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67394" y="1577340"/>
            <a:ext cx="5851557" cy="370331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ED454C-FE6A-2930-9370-708246F549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401050" y="3068218"/>
            <a:ext cx="2660766" cy="3532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052DC1-73CE-6640-1B0C-8071387E1682}"/>
              </a:ext>
            </a:extLst>
          </p:cNvPr>
          <p:cNvSpPr txBox="1"/>
          <p:nvPr/>
        </p:nvSpPr>
        <p:spPr>
          <a:xfrm>
            <a:off x="8252460" y="1577340"/>
            <a:ext cx="3303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Escape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Bedrooms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Kitchens – Heat/smoke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Basements</a:t>
            </a:r>
          </a:p>
        </p:txBody>
      </p:sp>
    </p:spTree>
    <p:extLst>
      <p:ext uri="{BB962C8B-B14F-4D97-AF65-F5344CB8AC3E}">
        <p14:creationId xmlns:p14="http://schemas.microsoft.com/office/powerpoint/2010/main" val="1814657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9EA35-CDF2-E2C5-673A-5785C7256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Means of Escape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FF7D74-3FC2-D58D-1B49-7EBA2D5604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68780" y="1412179"/>
            <a:ext cx="3697383" cy="488806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FF2E6E-C9DE-8C41-6FC4-51A3CB455E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1849" y="1412180"/>
            <a:ext cx="3654185" cy="48880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D6ABC3-72BB-FFB6-E3FB-9B05D6D59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656" y="1465388"/>
            <a:ext cx="2548022" cy="16867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D5ADE3-6EF3-DDB3-38E2-4047F593B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4098" y="3759102"/>
            <a:ext cx="2549580" cy="168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44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230A9-0543-5096-1A58-7C5DCB74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Means of escape &amp; Fire Doors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66CBAB-0A33-0802-FDEE-9D6AD4FF823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52575" y="2048715"/>
            <a:ext cx="5181600" cy="390515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A27F32-0566-58B2-0DC2-3E6204709F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75804" y="2048715"/>
            <a:ext cx="3090748" cy="390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60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90460-942B-3ABF-5616-31DC2A3D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672CE9D-E4EE-A8EC-4A2E-E1CF701C31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0148" y="657870"/>
            <a:ext cx="4342137" cy="580744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932E54C-F20B-C1EC-9FD6-5D4E99609B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840285" y="677491"/>
            <a:ext cx="4342137" cy="58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49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27848-4CAD-840F-35F1-539D23A01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89A1A60-46DB-407E-7F0B-9D615A7D0B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01222" y="566057"/>
            <a:ext cx="4494778" cy="439898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1FCB4-1985-587D-FE5C-95C5D1C6BD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4A1ACF-A0BF-5F5B-E20E-60A045F98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2" y="566057"/>
            <a:ext cx="5120300" cy="43989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7BD4D0-1B7D-39FF-BCE4-CA9CF5C92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421" y="4778829"/>
            <a:ext cx="2652594" cy="207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11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E7F6E-CF00-5543-D494-8DC67640D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Attic and inner rooms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8ECDC97-885A-11A1-8235-1B12637F14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65959" y="1382762"/>
            <a:ext cx="3868783" cy="51983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D8D361-924F-8C80-5929-47378B1C4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945" y="1316103"/>
            <a:ext cx="3953276" cy="526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96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51A5-9BB0-ED74-EABA-AC645CECB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Management of fire safety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FFE4D81-367C-1D35-21BE-A006D7623A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969828" y="4716091"/>
            <a:ext cx="2655421" cy="197763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3916B-F087-6CD2-0830-40983A706FD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Fire Safety England Regs 2022</a:t>
            </a:r>
          </a:p>
          <a:p>
            <a:r>
              <a:rPr lang="en-GB" dirty="0"/>
              <a:t>Common parts</a:t>
            </a:r>
          </a:p>
          <a:p>
            <a:r>
              <a:rPr lang="en-GB" dirty="0"/>
              <a:t>Information to residents</a:t>
            </a:r>
          </a:p>
          <a:p>
            <a:r>
              <a:rPr lang="en-GB" dirty="0"/>
              <a:t>&gt;11m, &gt;18m</a:t>
            </a:r>
          </a:p>
          <a:p>
            <a:r>
              <a:rPr lang="en-GB" dirty="0"/>
              <a:t>Two or more domestic dwellings. Does not apply within flat itself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470ACC-9EFA-5C5E-EDE7-9D6BED8B6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798" y="1666627"/>
            <a:ext cx="3702240" cy="482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63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ADDD9F3-6356-4E5B-50B7-50390352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09" y="365125"/>
            <a:ext cx="10515600" cy="1325563"/>
          </a:xfrm>
        </p:spPr>
        <p:txBody>
          <a:bodyPr/>
          <a:lstStyle/>
          <a:p>
            <a:r>
              <a:rPr lang="en-US"/>
              <a:t>Non Fire Safety Order premises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228A1D-7EE1-0E0C-0B42-536446944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409" y="1482724"/>
            <a:ext cx="7833968" cy="360362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F09284-4291-F606-EA09-F8FAB30B3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200" y="4143312"/>
            <a:ext cx="3702240" cy="24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159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9318D1-A0D2-9E31-9A16-472F448B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09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www.cheshirefire.gov.uk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9B0E60-D01F-F2BE-733E-03745897B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649" y="1825625"/>
            <a:ext cx="951112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1127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2F231-9638-005A-1F5D-52395137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380" y="23680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32787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2d1a84-7059-49f7-b6bc-42454d7bdaa1" xsi:nil="true"/>
    <Printguide xmlns="0b4fe9a7-9afe-4565-b16c-b9e081da0d94" xsi:nil="true"/>
    <lcf76f155ced4ddcb4097134ff3c332f xmlns="0b4fe9a7-9afe-4565-b16c-b9e081da0d9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F2E3309935A6449DD40A90543136BC" ma:contentTypeVersion="14" ma:contentTypeDescription="Create a new document." ma:contentTypeScope="" ma:versionID="450780505e3f2f18261a9ba0370966ee">
  <xsd:schema xmlns:xsd="http://www.w3.org/2001/XMLSchema" xmlns:xs="http://www.w3.org/2001/XMLSchema" xmlns:p="http://schemas.microsoft.com/office/2006/metadata/properties" xmlns:ns2="0b4fe9a7-9afe-4565-b16c-b9e081da0d94" xmlns:ns3="702d1a84-7059-49f7-b6bc-42454d7bdaa1" targetNamespace="http://schemas.microsoft.com/office/2006/metadata/properties" ma:root="true" ma:fieldsID="de094caa6bd2173e87ae9d70de1fb7b9" ns2:_="" ns3:_="">
    <xsd:import namespace="0b4fe9a7-9afe-4565-b16c-b9e081da0d94"/>
    <xsd:import namespace="702d1a84-7059-49f7-b6bc-42454d7bda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Printguide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fe9a7-9afe-4565-b16c-b9e081da0d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190b5c2-8f44-4c68-87d8-209671f62d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Printguide" ma:index="17" nillable="true" ma:displayName="Print guide" ma:description="Use this column to describe how the user can print this document" ma:format="Dropdown" ma:internalName="Printguide">
      <xsd:simpleType>
        <xsd:restriction base="dms:Text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2d1a84-7059-49f7-b6bc-42454d7bdaa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124cbc1-bc95-4633-98f1-68e33e0530e4}" ma:internalName="TaxCatchAll" ma:showField="CatchAllData" ma:web="702d1a84-7059-49f7-b6bc-42454d7bda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3D8002-DD5F-4FBB-83CF-6214D5668F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3CAD33-1FC1-48CA-9E9E-423A6AD59592}">
  <ds:schemaRefs>
    <ds:schemaRef ds:uri="http://schemas.microsoft.com/office/2006/metadata/properties"/>
    <ds:schemaRef ds:uri="http://schemas.microsoft.com/office/infopath/2007/PartnerControls"/>
    <ds:schemaRef ds:uri="702d1a84-7059-49f7-b6bc-42454d7bdaa1"/>
    <ds:schemaRef ds:uri="0b4fe9a7-9afe-4565-b16c-b9e081da0d94"/>
  </ds:schemaRefs>
</ds:datastoreItem>
</file>

<file path=customXml/itemProps3.xml><?xml version="1.0" encoding="utf-8"?>
<ds:datastoreItem xmlns:ds="http://schemas.openxmlformats.org/officeDocument/2006/customXml" ds:itemID="{02740D94-F150-4116-A99F-4D89D77C21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4fe9a7-9afe-4565-b16c-b9e081da0d94"/>
    <ds:schemaRef ds:uri="702d1a84-7059-49f7-b6bc-42454d7bda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3373</TotalTime>
  <Words>301</Words>
  <Application>Microsoft Office PowerPoint</Application>
  <PresentationFormat>Widescreen</PresentationFormat>
  <Paragraphs>71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Office Theme</vt:lpstr>
      <vt:lpstr>3_Custom Design</vt:lpstr>
      <vt:lpstr>4_Custom Design</vt:lpstr>
      <vt:lpstr>  </vt:lpstr>
      <vt:lpstr>PowerPoint Presentation</vt:lpstr>
      <vt:lpstr>Scope</vt:lpstr>
      <vt:lpstr>Role of the Fire &amp; Rescue Service  (Inspectors)</vt:lpstr>
      <vt:lpstr>Building Regulations</vt:lpstr>
      <vt:lpstr>Listed heritage properties</vt:lpstr>
      <vt:lpstr>Fire safety principles</vt:lpstr>
      <vt:lpstr>Fire Risk Assessment</vt:lpstr>
      <vt:lpstr>2309hrs</vt:lpstr>
      <vt:lpstr>0139hrs – wisps of smoke</vt:lpstr>
      <vt:lpstr>0200hrs –cloth smoking</vt:lpstr>
      <vt:lpstr>0223hrs – smoke logging</vt:lpstr>
      <vt:lpstr>0223hrs - Ignition</vt:lpstr>
      <vt:lpstr>0236hrs – fire development</vt:lpstr>
      <vt:lpstr>0252hrs</vt:lpstr>
      <vt:lpstr>PowerPoint Presentation</vt:lpstr>
      <vt:lpstr>PowerPoint Presentation</vt:lpstr>
      <vt:lpstr>PowerPoint Presentation</vt:lpstr>
      <vt:lpstr>Basement high fire load &amp; compartmentation</vt:lpstr>
      <vt:lpstr>Fire Detection &amp; Warning</vt:lpstr>
      <vt:lpstr>Means of Escape</vt:lpstr>
      <vt:lpstr>Means of escape &amp; Fire Doors</vt:lpstr>
      <vt:lpstr>PowerPoint Presentation</vt:lpstr>
      <vt:lpstr>PowerPoint Presentation</vt:lpstr>
      <vt:lpstr>Attic and inner rooms</vt:lpstr>
      <vt:lpstr>Management of fire safety</vt:lpstr>
      <vt:lpstr>Non Fire Safety Order premises</vt:lpstr>
      <vt:lpstr>www.cheshirefire.gov.uk</vt:lpstr>
      <vt:lpstr>Questions</vt:lpstr>
    </vt:vector>
  </TitlesOfParts>
  <Company>Cheshire Constabulary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Heald</dc:creator>
  <cp:lastModifiedBy>David Baylay</cp:lastModifiedBy>
  <cp:revision>48</cp:revision>
  <dcterms:created xsi:type="dcterms:W3CDTF">2020-09-10T14:17:54Z</dcterms:created>
  <dcterms:modified xsi:type="dcterms:W3CDTF">2026-09-25T16:52:14Z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0x0101001BF2E3309935A6449DD40A90543136BC</vt:lpwstr>
  </property>
  <property fmtid="{D5CDD505-2E9C-101B-9397-08002B2CF9AE}" pid="3" name="MediaServiceImageTags">
    <vt:lpwstr/>
  </property>
</Properties>
</file>