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6"/>
  </p:notesMasterIdLst>
  <p:sldIdLst>
    <p:sldId id="256" r:id="rId5"/>
    <p:sldId id="2013" r:id="rId6"/>
    <p:sldId id="2147483228" r:id="rId7"/>
    <p:sldId id="2147483229" r:id="rId8"/>
    <p:sldId id="2147483230" r:id="rId9"/>
    <p:sldId id="2147483373" r:id="rId10"/>
    <p:sldId id="2147483377" r:id="rId11"/>
    <p:sldId id="2147483378" r:id="rId12"/>
    <p:sldId id="2147483422" r:id="rId13"/>
    <p:sldId id="2147483411" r:id="rId14"/>
    <p:sldId id="2147483413" r:id="rId15"/>
    <p:sldId id="2147483416" r:id="rId16"/>
    <p:sldId id="2147483415" r:id="rId17"/>
    <p:sldId id="2147483414" r:id="rId18"/>
    <p:sldId id="2147483420" r:id="rId19"/>
    <p:sldId id="2147483407" r:id="rId20"/>
    <p:sldId id="2147483418" r:id="rId21"/>
    <p:sldId id="2147483405" r:id="rId22"/>
    <p:sldId id="2147483231" r:id="rId23"/>
    <p:sldId id="2147483376" r:id="rId24"/>
    <p:sldId id="214748342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611B"/>
    <a:srgbClr val="F37936"/>
    <a:srgbClr val="104761"/>
    <a:srgbClr val="12526F"/>
    <a:srgbClr val="114B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5BCA0F-8BEB-4F03-895B-0534B30DAFD5}" v="28" dt="2026-09-22T13:03:09.4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0" d="100"/>
          <a:sy n="150" d="100"/>
        </p:scale>
        <p:origin x="654"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ntha Watkin" userId="1cfef6d0-7f30-4495-834a-d58489edcd3d" providerId="ADAL" clId="{2F284FFD-FCDC-4F7C-B9BC-055E8A9112F7}"/>
    <pc:docChg chg="undo custSel addSld delSld modSld sldOrd delMainMaster">
      <pc:chgData name="Samantha Watkin" userId="1cfef6d0-7f30-4495-834a-d58489edcd3d" providerId="ADAL" clId="{2F284FFD-FCDC-4F7C-B9BC-055E8A9112F7}" dt="2026-09-22T14:14:34.972" v="14217" actId="20577"/>
      <pc:docMkLst>
        <pc:docMk/>
      </pc:docMkLst>
      <pc:sldChg chg="del">
        <pc:chgData name="Samantha Watkin" userId="1cfef6d0-7f30-4495-834a-d58489edcd3d" providerId="ADAL" clId="{2F284FFD-FCDC-4F7C-B9BC-055E8A9112F7}" dt="2026-09-21T12:01:26.471" v="5268" actId="2696"/>
        <pc:sldMkLst>
          <pc:docMk/>
          <pc:sldMk cId="0" sldId="262"/>
        </pc:sldMkLst>
      </pc:sldChg>
      <pc:sldChg chg="del">
        <pc:chgData name="Samantha Watkin" userId="1cfef6d0-7f30-4495-834a-d58489edcd3d" providerId="ADAL" clId="{2F284FFD-FCDC-4F7C-B9BC-055E8A9112F7}" dt="2026-09-21T11:48:07.080" v="5092" actId="2696"/>
        <pc:sldMkLst>
          <pc:docMk/>
          <pc:sldMk cId="491264800" sldId="269"/>
        </pc:sldMkLst>
      </pc:sldChg>
      <pc:sldChg chg="del">
        <pc:chgData name="Samantha Watkin" userId="1cfef6d0-7f30-4495-834a-d58489edcd3d" providerId="ADAL" clId="{2F284FFD-FCDC-4F7C-B9BC-055E8A9112F7}" dt="2026-09-21T11:48:21.985" v="5093" actId="2696"/>
        <pc:sldMkLst>
          <pc:docMk/>
          <pc:sldMk cId="3896208872" sldId="271"/>
        </pc:sldMkLst>
      </pc:sldChg>
      <pc:sldChg chg="del">
        <pc:chgData name="Samantha Watkin" userId="1cfef6d0-7f30-4495-834a-d58489edcd3d" providerId="ADAL" clId="{2F284FFD-FCDC-4F7C-B9BC-055E8A9112F7}" dt="2026-09-21T12:07:56.303" v="5488" actId="2696"/>
        <pc:sldMkLst>
          <pc:docMk/>
          <pc:sldMk cId="2324607258" sldId="1831"/>
        </pc:sldMkLst>
      </pc:sldChg>
      <pc:sldChg chg="del">
        <pc:chgData name="Samantha Watkin" userId="1cfef6d0-7f30-4495-834a-d58489edcd3d" providerId="ADAL" clId="{2F284FFD-FCDC-4F7C-B9BC-055E8A9112F7}" dt="2026-09-21T11:49:11.803" v="5095" actId="2696"/>
        <pc:sldMkLst>
          <pc:docMk/>
          <pc:sldMk cId="236878619" sldId="2147483221"/>
        </pc:sldMkLst>
      </pc:sldChg>
      <pc:sldChg chg="del">
        <pc:chgData name="Samantha Watkin" userId="1cfef6d0-7f30-4495-834a-d58489edcd3d" providerId="ADAL" clId="{2F284FFD-FCDC-4F7C-B9BC-055E8A9112F7}" dt="2026-09-21T11:48:59.092" v="5094" actId="2696"/>
        <pc:sldMkLst>
          <pc:docMk/>
          <pc:sldMk cId="2831217474" sldId="2147483227"/>
        </pc:sldMkLst>
      </pc:sldChg>
      <pc:sldChg chg="modSp mod">
        <pc:chgData name="Samantha Watkin" userId="1cfef6d0-7f30-4495-834a-d58489edcd3d" providerId="ADAL" clId="{2F284FFD-FCDC-4F7C-B9BC-055E8A9112F7}" dt="2026-09-22T13:45:08.895" v="14102" actId="20577"/>
        <pc:sldMkLst>
          <pc:docMk/>
          <pc:sldMk cId="3829115047" sldId="2147483228"/>
        </pc:sldMkLst>
        <pc:spChg chg="mod">
          <ac:chgData name="Samantha Watkin" userId="1cfef6d0-7f30-4495-834a-d58489edcd3d" providerId="ADAL" clId="{2F284FFD-FCDC-4F7C-B9BC-055E8A9112F7}" dt="2026-09-22T09:58:19.739" v="11059" actId="207"/>
          <ac:spMkLst>
            <pc:docMk/>
            <pc:sldMk cId="3829115047" sldId="2147483228"/>
            <ac:spMk id="3" creationId="{DE3E95F2-6FD7-D237-FE68-4FF4D9B6F58E}"/>
          </ac:spMkLst>
        </pc:spChg>
        <pc:spChg chg="mod">
          <ac:chgData name="Samantha Watkin" userId="1cfef6d0-7f30-4495-834a-d58489edcd3d" providerId="ADAL" clId="{2F284FFD-FCDC-4F7C-B9BC-055E8A9112F7}" dt="2026-09-22T13:45:08.895" v="14102" actId="20577"/>
          <ac:spMkLst>
            <pc:docMk/>
            <pc:sldMk cId="3829115047" sldId="2147483228"/>
            <ac:spMk id="7" creationId="{16AD8515-6E10-2776-7DAB-8EEC0B65A3AF}"/>
          </ac:spMkLst>
        </pc:spChg>
      </pc:sldChg>
      <pc:sldChg chg="modSp mod">
        <pc:chgData name="Samantha Watkin" userId="1cfef6d0-7f30-4495-834a-d58489edcd3d" providerId="ADAL" clId="{2F284FFD-FCDC-4F7C-B9BC-055E8A9112F7}" dt="2026-09-22T13:47:37.271" v="14144" actId="113"/>
        <pc:sldMkLst>
          <pc:docMk/>
          <pc:sldMk cId="3689179596" sldId="2147483229"/>
        </pc:sldMkLst>
        <pc:spChg chg="mod">
          <ac:chgData name="Samantha Watkin" userId="1cfef6d0-7f30-4495-834a-d58489edcd3d" providerId="ADAL" clId="{2F284FFD-FCDC-4F7C-B9BC-055E8A9112F7}" dt="2026-09-22T12:51:58.281" v="11456" actId="207"/>
          <ac:spMkLst>
            <pc:docMk/>
            <pc:sldMk cId="3689179596" sldId="2147483229"/>
            <ac:spMk id="3" creationId="{EAEB8AB3-366F-3040-F5BF-32B14620F4AD}"/>
          </ac:spMkLst>
        </pc:spChg>
        <pc:spChg chg="mod">
          <ac:chgData name="Samantha Watkin" userId="1cfef6d0-7f30-4495-834a-d58489edcd3d" providerId="ADAL" clId="{2F284FFD-FCDC-4F7C-B9BC-055E8A9112F7}" dt="2026-09-22T13:47:37.271" v="14144" actId="113"/>
          <ac:spMkLst>
            <pc:docMk/>
            <pc:sldMk cId="3689179596" sldId="2147483229"/>
            <ac:spMk id="7" creationId="{9C0177DC-E0EC-C9F6-9E82-1426C8C3DC85}"/>
          </ac:spMkLst>
        </pc:spChg>
      </pc:sldChg>
      <pc:sldChg chg="modSp mod">
        <pc:chgData name="Samantha Watkin" userId="1cfef6d0-7f30-4495-834a-d58489edcd3d" providerId="ADAL" clId="{2F284FFD-FCDC-4F7C-B9BC-055E8A9112F7}" dt="2026-09-22T14:14:34.972" v="14217" actId="20577"/>
        <pc:sldMkLst>
          <pc:docMk/>
          <pc:sldMk cId="286827007" sldId="2147483230"/>
        </pc:sldMkLst>
        <pc:spChg chg="mod">
          <ac:chgData name="Samantha Watkin" userId="1cfef6d0-7f30-4495-834a-d58489edcd3d" providerId="ADAL" clId="{2F284FFD-FCDC-4F7C-B9BC-055E8A9112F7}" dt="2026-09-22T14:14:34.972" v="14217" actId="20577"/>
          <ac:spMkLst>
            <pc:docMk/>
            <pc:sldMk cId="286827007" sldId="2147483230"/>
            <ac:spMk id="2" creationId="{D571521D-4813-98AC-8E9A-2EE88BD9EEB5}"/>
          </ac:spMkLst>
        </pc:spChg>
        <pc:spChg chg="mod">
          <ac:chgData name="Samantha Watkin" userId="1cfef6d0-7f30-4495-834a-d58489edcd3d" providerId="ADAL" clId="{2F284FFD-FCDC-4F7C-B9BC-055E8A9112F7}" dt="2026-09-22T12:51:47.833" v="11455" actId="207"/>
          <ac:spMkLst>
            <pc:docMk/>
            <pc:sldMk cId="286827007" sldId="2147483230"/>
            <ac:spMk id="3" creationId="{FF02B8D3-94E6-EB35-9139-EDCD61D074BF}"/>
          </ac:spMkLst>
        </pc:spChg>
      </pc:sldChg>
      <pc:sldChg chg="modSp add del mod ord">
        <pc:chgData name="Samantha Watkin" userId="1cfef6d0-7f30-4495-834a-d58489edcd3d" providerId="ADAL" clId="{2F284FFD-FCDC-4F7C-B9BC-055E8A9112F7}" dt="2026-09-22T14:09:54.767" v="14205" actId="20577"/>
        <pc:sldMkLst>
          <pc:docMk/>
          <pc:sldMk cId="2760267751" sldId="2147483231"/>
        </pc:sldMkLst>
        <pc:spChg chg="mod">
          <ac:chgData name="Samantha Watkin" userId="1cfef6d0-7f30-4495-834a-d58489edcd3d" providerId="ADAL" clId="{2F284FFD-FCDC-4F7C-B9BC-055E8A9112F7}" dt="2026-09-22T14:09:54.767" v="14205" actId="20577"/>
          <ac:spMkLst>
            <pc:docMk/>
            <pc:sldMk cId="2760267751" sldId="2147483231"/>
            <ac:spMk id="2" creationId="{F22957A4-5BAC-FCB1-C188-3CF08B02306D}"/>
          </ac:spMkLst>
        </pc:spChg>
        <pc:spChg chg="mod">
          <ac:chgData name="Samantha Watkin" userId="1cfef6d0-7f30-4495-834a-d58489edcd3d" providerId="ADAL" clId="{2F284FFD-FCDC-4F7C-B9BC-055E8A9112F7}" dt="2026-09-22T13:28:56.008" v="13891" actId="207"/>
          <ac:spMkLst>
            <pc:docMk/>
            <pc:sldMk cId="2760267751" sldId="2147483231"/>
            <ac:spMk id="3" creationId="{8F96A231-7F5B-3D9F-D6D2-2346E6546AAD}"/>
          </ac:spMkLst>
        </pc:spChg>
      </pc:sldChg>
      <pc:sldChg chg="modSp add mod ord">
        <pc:chgData name="Samantha Watkin" userId="1cfef6d0-7f30-4495-834a-d58489edcd3d" providerId="ADAL" clId="{2F284FFD-FCDC-4F7C-B9BC-055E8A9112F7}" dt="2026-09-22T12:51:41.987" v="11454" actId="207"/>
        <pc:sldMkLst>
          <pc:docMk/>
          <pc:sldMk cId="3377593520" sldId="2147483373"/>
        </pc:sldMkLst>
        <pc:spChg chg="mod">
          <ac:chgData name="Samantha Watkin" userId="1cfef6d0-7f30-4495-834a-d58489edcd3d" providerId="ADAL" clId="{2F284FFD-FCDC-4F7C-B9BC-055E8A9112F7}" dt="2026-09-22T12:51:41.987" v="11454" actId="207"/>
          <ac:spMkLst>
            <pc:docMk/>
            <pc:sldMk cId="3377593520" sldId="2147483373"/>
            <ac:spMk id="2" creationId="{0539E33C-AFFA-2331-B545-800CC47976DD}"/>
          </ac:spMkLst>
        </pc:spChg>
        <pc:spChg chg="mod">
          <ac:chgData name="Samantha Watkin" userId="1cfef6d0-7f30-4495-834a-d58489edcd3d" providerId="ADAL" clId="{2F284FFD-FCDC-4F7C-B9BC-055E8A9112F7}" dt="2026-09-22T12:51:33.425" v="11452" actId="207"/>
          <ac:spMkLst>
            <pc:docMk/>
            <pc:sldMk cId="3377593520" sldId="2147483373"/>
            <ac:spMk id="3" creationId="{88494DCA-47A4-A4E9-70C2-64710834F9D2}"/>
          </ac:spMkLst>
        </pc:spChg>
      </pc:sldChg>
      <pc:sldChg chg="modSp mod">
        <pc:chgData name="Samantha Watkin" userId="1cfef6d0-7f30-4495-834a-d58489edcd3d" providerId="ADAL" clId="{2F284FFD-FCDC-4F7C-B9BC-055E8A9112F7}" dt="2026-09-22T09:57:57.188" v="11057" actId="207"/>
        <pc:sldMkLst>
          <pc:docMk/>
          <pc:sldMk cId="451428866" sldId="2147483376"/>
        </pc:sldMkLst>
        <pc:spChg chg="mod">
          <ac:chgData name="Samantha Watkin" userId="1cfef6d0-7f30-4495-834a-d58489edcd3d" providerId="ADAL" clId="{2F284FFD-FCDC-4F7C-B9BC-055E8A9112F7}" dt="2026-09-22T09:57:57.188" v="11057" actId="207"/>
          <ac:spMkLst>
            <pc:docMk/>
            <pc:sldMk cId="451428866" sldId="2147483376"/>
            <ac:spMk id="2" creationId="{F7056291-3C2E-044F-336B-83ACDDBF157B}"/>
          </ac:spMkLst>
        </pc:spChg>
        <pc:graphicFrameChg chg="mod">
          <ac:chgData name="Samantha Watkin" userId="1cfef6d0-7f30-4495-834a-d58489edcd3d" providerId="ADAL" clId="{2F284FFD-FCDC-4F7C-B9BC-055E8A9112F7}" dt="2026-09-22T09:57:53.442" v="11056" actId="1076"/>
          <ac:graphicFrameMkLst>
            <pc:docMk/>
            <pc:sldMk cId="451428866" sldId="2147483376"/>
            <ac:graphicFrameMk id="6" creationId="{8B0BA882-3C82-BE47-300D-D8EB69AEB734}"/>
          </ac:graphicFrameMkLst>
        </pc:graphicFrameChg>
      </pc:sldChg>
      <pc:sldChg chg="modSp add mod">
        <pc:chgData name="Samantha Watkin" userId="1cfef6d0-7f30-4495-834a-d58489edcd3d" providerId="ADAL" clId="{2F284FFD-FCDC-4F7C-B9BC-055E8A9112F7}" dt="2026-09-22T12:51:05.664" v="11450" actId="207"/>
        <pc:sldMkLst>
          <pc:docMk/>
          <pc:sldMk cId="1721429669" sldId="2147483377"/>
        </pc:sldMkLst>
        <pc:spChg chg="mod">
          <ac:chgData name="Samantha Watkin" userId="1cfef6d0-7f30-4495-834a-d58489edcd3d" providerId="ADAL" clId="{2F284FFD-FCDC-4F7C-B9BC-055E8A9112F7}" dt="2026-09-22T12:51:05.664" v="11450" actId="207"/>
          <ac:spMkLst>
            <pc:docMk/>
            <pc:sldMk cId="1721429669" sldId="2147483377"/>
            <ac:spMk id="2" creationId="{D7DECA7E-B1B3-E312-979D-2597D0B11B3D}"/>
          </ac:spMkLst>
        </pc:spChg>
        <pc:spChg chg="mod">
          <ac:chgData name="Samantha Watkin" userId="1cfef6d0-7f30-4495-834a-d58489edcd3d" providerId="ADAL" clId="{2F284FFD-FCDC-4F7C-B9BC-055E8A9112F7}" dt="2026-09-22T12:50:59.675" v="11449" actId="207"/>
          <ac:spMkLst>
            <pc:docMk/>
            <pc:sldMk cId="1721429669" sldId="2147483377"/>
            <ac:spMk id="3" creationId="{72FC4245-882A-858C-6F2F-534C523DE42A}"/>
          </ac:spMkLst>
        </pc:spChg>
      </pc:sldChg>
      <pc:sldChg chg="modSp add mod">
        <pc:chgData name="Samantha Watkin" userId="1cfef6d0-7f30-4495-834a-d58489edcd3d" providerId="ADAL" clId="{2F284FFD-FCDC-4F7C-B9BC-055E8A9112F7}" dt="2026-09-22T12:51:11.153" v="11451" actId="207"/>
        <pc:sldMkLst>
          <pc:docMk/>
          <pc:sldMk cId="2645876831" sldId="2147483378"/>
        </pc:sldMkLst>
        <pc:spChg chg="mod">
          <ac:chgData name="Samantha Watkin" userId="1cfef6d0-7f30-4495-834a-d58489edcd3d" providerId="ADAL" clId="{2F284FFD-FCDC-4F7C-B9BC-055E8A9112F7}" dt="2026-09-22T12:51:11.153" v="11451" actId="207"/>
          <ac:spMkLst>
            <pc:docMk/>
            <pc:sldMk cId="2645876831" sldId="2147483378"/>
            <ac:spMk id="3" creationId="{47E65553-5BA1-D92D-38FD-64D691E8F6D1}"/>
          </ac:spMkLst>
        </pc:spChg>
      </pc:sldChg>
      <pc:sldChg chg="modSp mod ord">
        <pc:chgData name="Samantha Watkin" userId="1cfef6d0-7f30-4495-834a-d58489edcd3d" providerId="ADAL" clId="{2F284FFD-FCDC-4F7C-B9BC-055E8A9112F7}" dt="2026-09-22T13:33:22.283" v="13901"/>
        <pc:sldMkLst>
          <pc:docMk/>
          <pc:sldMk cId="2132615818" sldId="2147483405"/>
        </pc:sldMkLst>
        <pc:spChg chg="mod">
          <ac:chgData name="Samantha Watkin" userId="1cfef6d0-7f30-4495-834a-d58489edcd3d" providerId="ADAL" clId="{2F284FFD-FCDC-4F7C-B9BC-055E8A9112F7}" dt="2026-09-22T09:58:09.031" v="11058" actId="207"/>
          <ac:spMkLst>
            <pc:docMk/>
            <pc:sldMk cId="2132615818" sldId="2147483405"/>
            <ac:spMk id="11" creationId="{1948B86A-4AA3-DE28-4D1F-509C433AA690}"/>
          </ac:spMkLst>
        </pc:spChg>
      </pc:sldChg>
      <pc:sldChg chg="addSp modSp mod ord">
        <pc:chgData name="Samantha Watkin" userId="1cfef6d0-7f30-4495-834a-d58489edcd3d" providerId="ADAL" clId="{2F284FFD-FCDC-4F7C-B9BC-055E8A9112F7}" dt="2026-09-22T14:05:13.422" v="14188" actId="20577"/>
        <pc:sldMkLst>
          <pc:docMk/>
          <pc:sldMk cId="1121360063" sldId="2147483407"/>
        </pc:sldMkLst>
        <pc:spChg chg="add mod">
          <ac:chgData name="Samantha Watkin" userId="1cfef6d0-7f30-4495-834a-d58489edcd3d" providerId="ADAL" clId="{2F284FFD-FCDC-4F7C-B9BC-055E8A9112F7}" dt="2026-09-22T14:05:13.422" v="14188" actId="20577"/>
          <ac:spMkLst>
            <pc:docMk/>
            <pc:sldMk cId="1121360063" sldId="2147483407"/>
            <ac:spMk id="7" creationId="{6B66F676-7F86-04F4-A492-981B04F4AB51}"/>
          </ac:spMkLst>
        </pc:spChg>
        <pc:spChg chg="add mod">
          <ac:chgData name="Samantha Watkin" userId="1cfef6d0-7f30-4495-834a-d58489edcd3d" providerId="ADAL" clId="{2F284FFD-FCDC-4F7C-B9BC-055E8A9112F7}" dt="2026-09-21T13:22:11.325" v="7216" actId="20577"/>
          <ac:spMkLst>
            <pc:docMk/>
            <pc:sldMk cId="1121360063" sldId="2147483407"/>
            <ac:spMk id="9" creationId="{B3D21DD6-322F-7E22-463F-FE549FF7DD8C}"/>
          </ac:spMkLst>
        </pc:spChg>
        <pc:picChg chg="add mod">
          <ac:chgData name="Samantha Watkin" userId="1cfef6d0-7f30-4495-834a-d58489edcd3d" providerId="ADAL" clId="{2F284FFD-FCDC-4F7C-B9BC-055E8A9112F7}" dt="2026-09-21T11:29:20.510" v="3457" actId="1076"/>
          <ac:picMkLst>
            <pc:docMk/>
            <pc:sldMk cId="1121360063" sldId="2147483407"/>
            <ac:picMk id="5" creationId="{9513C7BC-1BD2-FF2F-4A93-B6817E38475C}"/>
          </ac:picMkLst>
        </pc:picChg>
      </pc:sldChg>
      <pc:sldChg chg="del ord">
        <pc:chgData name="Samantha Watkin" userId="1cfef6d0-7f30-4495-834a-d58489edcd3d" providerId="ADAL" clId="{2F284FFD-FCDC-4F7C-B9BC-055E8A9112F7}" dt="2026-09-22T13:26:57.399" v="13890" actId="2696"/>
        <pc:sldMkLst>
          <pc:docMk/>
          <pc:sldMk cId="2738408107" sldId="2147483410"/>
        </pc:sldMkLst>
      </pc:sldChg>
      <pc:sldChg chg="addSp delSp modSp mod ord">
        <pc:chgData name="Samantha Watkin" userId="1cfef6d0-7f30-4495-834a-d58489edcd3d" providerId="ADAL" clId="{2F284FFD-FCDC-4F7C-B9BC-055E8A9112F7}" dt="2026-09-22T13:53:55.684" v="14168" actId="20577"/>
        <pc:sldMkLst>
          <pc:docMk/>
          <pc:sldMk cId="2798310543" sldId="2147483411"/>
        </pc:sldMkLst>
        <pc:spChg chg="mod">
          <ac:chgData name="Samantha Watkin" userId="1cfef6d0-7f30-4495-834a-d58489edcd3d" providerId="ADAL" clId="{2F284FFD-FCDC-4F7C-B9BC-055E8A9112F7}" dt="2026-09-21T17:21:08.596" v="9526" actId="207"/>
          <ac:spMkLst>
            <pc:docMk/>
            <pc:sldMk cId="2798310543" sldId="2147483411"/>
            <ac:spMk id="3" creationId="{9D505037-D292-3CE2-5B35-E83827FEE1F0}"/>
          </ac:spMkLst>
        </pc:spChg>
        <pc:spChg chg="add mod">
          <ac:chgData name="Samantha Watkin" userId="1cfef6d0-7f30-4495-834a-d58489edcd3d" providerId="ADAL" clId="{2F284FFD-FCDC-4F7C-B9BC-055E8A9112F7}" dt="2026-09-22T13:53:55.684" v="14168" actId="20577"/>
          <ac:spMkLst>
            <pc:docMk/>
            <pc:sldMk cId="2798310543" sldId="2147483411"/>
            <ac:spMk id="13" creationId="{510A1979-D4CA-DB95-841C-6E28D8FB3743}"/>
          </ac:spMkLst>
        </pc:spChg>
      </pc:sldChg>
      <pc:sldChg chg="del ord">
        <pc:chgData name="Samantha Watkin" userId="1cfef6d0-7f30-4495-834a-d58489edcd3d" providerId="ADAL" clId="{2F284FFD-FCDC-4F7C-B9BC-055E8A9112F7}" dt="2026-09-21T12:09:52.369" v="5494" actId="2696"/>
        <pc:sldMkLst>
          <pc:docMk/>
          <pc:sldMk cId="2766834788" sldId="2147483412"/>
        </pc:sldMkLst>
      </pc:sldChg>
      <pc:sldChg chg="ord">
        <pc:chgData name="Samantha Watkin" userId="1cfef6d0-7f30-4495-834a-d58489edcd3d" providerId="ADAL" clId="{2F284FFD-FCDC-4F7C-B9BC-055E8A9112F7}" dt="2026-09-17T13:37:03.058" v="4"/>
        <pc:sldMkLst>
          <pc:docMk/>
          <pc:sldMk cId="2940528695" sldId="2147483413"/>
        </pc:sldMkLst>
      </pc:sldChg>
      <pc:sldChg chg="addSp modSp mod">
        <pc:chgData name="Samantha Watkin" userId="1cfef6d0-7f30-4495-834a-d58489edcd3d" providerId="ADAL" clId="{2F284FFD-FCDC-4F7C-B9BC-055E8A9112F7}" dt="2026-09-21T17:20:15.193" v="9520" actId="20577"/>
        <pc:sldMkLst>
          <pc:docMk/>
          <pc:sldMk cId="3053272761" sldId="2147483414"/>
        </pc:sldMkLst>
        <pc:spChg chg="mod">
          <ac:chgData name="Samantha Watkin" userId="1cfef6d0-7f30-4495-834a-d58489edcd3d" providerId="ADAL" clId="{2F284FFD-FCDC-4F7C-B9BC-055E8A9112F7}" dt="2026-09-21T11:43:51.975" v="4362" actId="20577"/>
          <ac:spMkLst>
            <pc:docMk/>
            <pc:sldMk cId="3053272761" sldId="2147483414"/>
            <ac:spMk id="2" creationId="{D5003386-2638-5309-E2C6-963393117EE5}"/>
          </ac:spMkLst>
        </pc:spChg>
        <pc:spChg chg="mod">
          <ac:chgData name="Samantha Watkin" userId="1cfef6d0-7f30-4495-834a-d58489edcd3d" providerId="ADAL" clId="{2F284FFD-FCDC-4F7C-B9BC-055E8A9112F7}" dt="2026-09-21T17:20:06.894" v="9518" actId="207"/>
          <ac:spMkLst>
            <pc:docMk/>
            <pc:sldMk cId="3053272761" sldId="2147483414"/>
            <ac:spMk id="3" creationId="{D0D9E8F9-FD72-F0FC-DAA5-F856E46E1DFB}"/>
          </ac:spMkLst>
        </pc:spChg>
        <pc:spChg chg="add mod">
          <ac:chgData name="Samantha Watkin" userId="1cfef6d0-7f30-4495-834a-d58489edcd3d" providerId="ADAL" clId="{2F284FFD-FCDC-4F7C-B9BC-055E8A9112F7}" dt="2026-09-21T17:20:15.193" v="9520" actId="20577"/>
          <ac:spMkLst>
            <pc:docMk/>
            <pc:sldMk cId="3053272761" sldId="2147483414"/>
            <ac:spMk id="5" creationId="{95E0C366-94CA-2F04-5117-B81D5470ACBA}"/>
          </ac:spMkLst>
        </pc:spChg>
      </pc:sldChg>
      <pc:sldChg chg="modSp mod">
        <pc:chgData name="Samantha Watkin" userId="1cfef6d0-7f30-4495-834a-d58489edcd3d" providerId="ADAL" clId="{2F284FFD-FCDC-4F7C-B9BC-055E8A9112F7}" dt="2026-09-21T17:20:37.936" v="9523" actId="207"/>
        <pc:sldMkLst>
          <pc:docMk/>
          <pc:sldMk cId="2564248990" sldId="2147483415"/>
        </pc:sldMkLst>
        <pc:spChg chg="mod">
          <ac:chgData name="Samantha Watkin" userId="1cfef6d0-7f30-4495-834a-d58489edcd3d" providerId="ADAL" clId="{2F284FFD-FCDC-4F7C-B9BC-055E8A9112F7}" dt="2026-09-21T17:20:37.936" v="9523" actId="207"/>
          <ac:spMkLst>
            <pc:docMk/>
            <pc:sldMk cId="2564248990" sldId="2147483415"/>
            <ac:spMk id="2" creationId="{AA83FE1C-8355-E77F-71F6-16B4FA93C271}"/>
          </ac:spMkLst>
        </pc:spChg>
        <pc:spChg chg="mod">
          <ac:chgData name="Samantha Watkin" userId="1cfef6d0-7f30-4495-834a-d58489edcd3d" providerId="ADAL" clId="{2F284FFD-FCDC-4F7C-B9BC-055E8A9112F7}" dt="2026-09-21T17:20:30.229" v="9521" actId="207"/>
          <ac:spMkLst>
            <pc:docMk/>
            <pc:sldMk cId="2564248990" sldId="2147483415"/>
            <ac:spMk id="3" creationId="{7C3C1C8F-2E34-8AC4-4CDB-1CC970A3B395}"/>
          </ac:spMkLst>
        </pc:spChg>
      </pc:sldChg>
      <pc:sldChg chg="modSp mod">
        <pc:chgData name="Samantha Watkin" userId="1cfef6d0-7f30-4495-834a-d58489edcd3d" providerId="ADAL" clId="{2F284FFD-FCDC-4F7C-B9BC-055E8A9112F7}" dt="2026-09-21T17:20:55.862" v="9525" actId="207"/>
        <pc:sldMkLst>
          <pc:docMk/>
          <pc:sldMk cId="458620290" sldId="2147483416"/>
        </pc:sldMkLst>
        <pc:spChg chg="mod">
          <ac:chgData name="Samantha Watkin" userId="1cfef6d0-7f30-4495-834a-d58489edcd3d" providerId="ADAL" clId="{2F284FFD-FCDC-4F7C-B9BC-055E8A9112F7}" dt="2026-09-21T17:20:55.862" v="9525" actId="207"/>
          <ac:spMkLst>
            <pc:docMk/>
            <pc:sldMk cId="458620290" sldId="2147483416"/>
            <ac:spMk id="2" creationId="{E3C14E35-4AA6-5C33-9464-DA812CE206DF}"/>
          </ac:spMkLst>
        </pc:spChg>
        <pc:spChg chg="mod">
          <ac:chgData name="Samantha Watkin" userId="1cfef6d0-7f30-4495-834a-d58489edcd3d" providerId="ADAL" clId="{2F284FFD-FCDC-4F7C-B9BC-055E8A9112F7}" dt="2026-09-21T17:20:48.359" v="9524" actId="207"/>
          <ac:spMkLst>
            <pc:docMk/>
            <pc:sldMk cId="458620290" sldId="2147483416"/>
            <ac:spMk id="3" creationId="{EC3BDEE6-05B8-B21A-5755-224DDE4A76C9}"/>
          </ac:spMkLst>
        </pc:spChg>
      </pc:sldChg>
      <pc:sldChg chg="modSp add del mod">
        <pc:chgData name="Samantha Watkin" userId="1cfef6d0-7f30-4495-834a-d58489edcd3d" providerId="ADAL" clId="{2F284FFD-FCDC-4F7C-B9BC-055E8A9112F7}" dt="2026-09-21T15:11:02.148" v="7619" actId="2696"/>
        <pc:sldMkLst>
          <pc:docMk/>
          <pc:sldMk cId="282615591" sldId="2147483417"/>
        </pc:sldMkLst>
      </pc:sldChg>
      <pc:sldChg chg="addSp delSp modSp add mod ord">
        <pc:chgData name="Samantha Watkin" userId="1cfef6d0-7f30-4495-834a-d58489edcd3d" providerId="ADAL" clId="{2F284FFD-FCDC-4F7C-B9BC-055E8A9112F7}" dt="2026-09-21T17:22:36.903" v="9528" actId="207"/>
        <pc:sldMkLst>
          <pc:docMk/>
          <pc:sldMk cId="1738067287" sldId="2147483418"/>
        </pc:sldMkLst>
        <pc:spChg chg="mod">
          <ac:chgData name="Samantha Watkin" userId="1cfef6d0-7f30-4495-834a-d58489edcd3d" providerId="ADAL" clId="{2F284FFD-FCDC-4F7C-B9BC-055E8A9112F7}" dt="2026-09-21T17:22:36.903" v="9528" actId="207"/>
          <ac:spMkLst>
            <pc:docMk/>
            <pc:sldMk cId="1738067287" sldId="2147483418"/>
            <ac:spMk id="3" creationId="{5D108999-6993-5DC5-C8EC-4CF74AD19E56}"/>
          </ac:spMkLst>
        </pc:spChg>
        <pc:spChg chg="add del mod">
          <ac:chgData name="Samantha Watkin" userId="1cfef6d0-7f30-4495-834a-d58489edcd3d" providerId="ADAL" clId="{2F284FFD-FCDC-4F7C-B9BC-055E8A9112F7}" dt="2026-09-21T12:27:52.762" v="5738"/>
          <ac:spMkLst>
            <pc:docMk/>
            <pc:sldMk cId="1738067287" sldId="2147483418"/>
            <ac:spMk id="5" creationId="{F34BED72-28D9-E26F-77D9-E7F8D03885DF}"/>
          </ac:spMkLst>
        </pc:spChg>
        <pc:spChg chg="add mod">
          <ac:chgData name="Samantha Watkin" userId="1cfef6d0-7f30-4495-834a-d58489edcd3d" providerId="ADAL" clId="{2F284FFD-FCDC-4F7C-B9BC-055E8A9112F7}" dt="2026-09-21T15:15:19.650" v="8275" actId="20577"/>
          <ac:spMkLst>
            <pc:docMk/>
            <pc:sldMk cId="1738067287" sldId="2147483418"/>
            <ac:spMk id="7" creationId="{D24446F1-8A3A-4E28-A0D3-6BB3B9B6047E}"/>
          </ac:spMkLst>
        </pc:spChg>
      </pc:sldChg>
      <pc:sldChg chg="add del">
        <pc:chgData name="Samantha Watkin" userId="1cfef6d0-7f30-4495-834a-d58489edcd3d" providerId="ADAL" clId="{2F284FFD-FCDC-4F7C-B9BC-055E8A9112F7}" dt="2026-09-21T13:36:01.731" v="7218" actId="2696"/>
        <pc:sldMkLst>
          <pc:docMk/>
          <pc:sldMk cId="2269411164" sldId="2147483419"/>
        </pc:sldMkLst>
      </pc:sldChg>
      <pc:sldChg chg="addSp modSp add mod ord">
        <pc:chgData name="Samantha Watkin" userId="1cfef6d0-7f30-4495-834a-d58489edcd3d" providerId="ADAL" clId="{2F284FFD-FCDC-4F7C-B9BC-055E8A9112F7}" dt="2026-09-22T09:57:06.172" v="11055" actId="1076"/>
        <pc:sldMkLst>
          <pc:docMk/>
          <pc:sldMk cId="108247534" sldId="2147483420"/>
        </pc:sldMkLst>
        <pc:spChg chg="mod">
          <ac:chgData name="Samantha Watkin" userId="1cfef6d0-7f30-4495-834a-d58489edcd3d" providerId="ADAL" clId="{2F284FFD-FCDC-4F7C-B9BC-055E8A9112F7}" dt="2026-09-22T09:57:06.172" v="11055" actId="1076"/>
          <ac:spMkLst>
            <pc:docMk/>
            <pc:sldMk cId="108247534" sldId="2147483420"/>
            <ac:spMk id="2" creationId="{DF0B6854-31C4-12F4-98E4-F0822475B313}"/>
          </ac:spMkLst>
        </pc:spChg>
        <pc:spChg chg="mod">
          <ac:chgData name="Samantha Watkin" userId="1cfef6d0-7f30-4495-834a-d58489edcd3d" providerId="ADAL" clId="{2F284FFD-FCDC-4F7C-B9BC-055E8A9112F7}" dt="2026-09-21T13:19:29.133" v="7173" actId="1076"/>
          <ac:spMkLst>
            <pc:docMk/>
            <pc:sldMk cId="108247534" sldId="2147483420"/>
            <ac:spMk id="3" creationId="{7BED99AC-3F50-52FF-696D-542E4384DAAB}"/>
          </ac:spMkLst>
        </pc:spChg>
        <pc:spChg chg="add mod">
          <ac:chgData name="Samantha Watkin" userId="1cfef6d0-7f30-4495-834a-d58489edcd3d" providerId="ADAL" clId="{2F284FFD-FCDC-4F7C-B9BC-055E8A9112F7}" dt="2026-09-22T09:57:01.131" v="11054" actId="1076"/>
          <ac:spMkLst>
            <pc:docMk/>
            <pc:sldMk cId="108247534" sldId="2147483420"/>
            <ac:spMk id="5" creationId="{25AAFF02-7828-5482-BFBE-E075E9EA3FDC}"/>
          </ac:spMkLst>
        </pc:spChg>
      </pc:sldChg>
      <pc:sldChg chg="new del">
        <pc:chgData name="Samantha Watkin" userId="1cfef6d0-7f30-4495-834a-d58489edcd3d" providerId="ADAL" clId="{2F284FFD-FCDC-4F7C-B9BC-055E8A9112F7}" dt="2026-09-21T13:19:06.099" v="7168" actId="680"/>
        <pc:sldMkLst>
          <pc:docMk/>
          <pc:sldMk cId="999473035" sldId="2147483420"/>
        </pc:sldMkLst>
      </pc:sldChg>
      <pc:sldChg chg="modSp add mod">
        <pc:chgData name="Samantha Watkin" userId="1cfef6d0-7f30-4495-834a-d58489edcd3d" providerId="ADAL" clId="{2F284FFD-FCDC-4F7C-B9BC-055E8A9112F7}" dt="2026-09-22T09:48:03.567" v="11051" actId="20577"/>
        <pc:sldMkLst>
          <pc:docMk/>
          <pc:sldMk cId="1291082048" sldId="2147483421"/>
        </pc:sldMkLst>
        <pc:spChg chg="mod">
          <ac:chgData name="Samantha Watkin" userId="1cfef6d0-7f30-4495-834a-d58489edcd3d" providerId="ADAL" clId="{2F284FFD-FCDC-4F7C-B9BC-055E8A9112F7}" dt="2026-09-22T09:48:03.567" v="11051" actId="20577"/>
          <ac:spMkLst>
            <pc:docMk/>
            <pc:sldMk cId="1291082048" sldId="2147483421"/>
            <ac:spMk id="5" creationId="{35A0D19D-0288-CBBA-0118-FAF6519D812A}"/>
          </ac:spMkLst>
        </pc:spChg>
      </pc:sldChg>
      <pc:sldChg chg="modSp add mod ord">
        <pc:chgData name="Samantha Watkin" userId="1cfef6d0-7f30-4495-834a-d58489edcd3d" providerId="ADAL" clId="{2F284FFD-FCDC-4F7C-B9BC-055E8A9112F7}" dt="2026-09-22T13:26:51.027" v="13889" actId="1076"/>
        <pc:sldMkLst>
          <pc:docMk/>
          <pc:sldMk cId="116858135" sldId="2147483422"/>
        </pc:sldMkLst>
        <pc:spChg chg="mod">
          <ac:chgData name="Samantha Watkin" userId="1cfef6d0-7f30-4495-834a-d58489edcd3d" providerId="ADAL" clId="{2F284FFD-FCDC-4F7C-B9BC-055E8A9112F7}" dt="2026-09-22T13:26:51.027" v="13889" actId="1076"/>
          <ac:spMkLst>
            <pc:docMk/>
            <pc:sldMk cId="116858135" sldId="2147483422"/>
            <ac:spMk id="2" creationId="{9E44113E-2A4E-F17D-8E98-B4CF782A6E02}"/>
          </ac:spMkLst>
        </pc:spChg>
      </pc:sldChg>
      <pc:sldChg chg="addSp delSp modSp add del mod ord chgLayout">
        <pc:chgData name="Samantha Watkin" userId="1cfef6d0-7f30-4495-834a-d58489edcd3d" providerId="ADAL" clId="{2F284FFD-FCDC-4F7C-B9BC-055E8A9112F7}" dt="2026-09-22T13:03:16.379" v="12341" actId="2696"/>
        <pc:sldMkLst>
          <pc:docMk/>
          <pc:sldMk cId="1524438526" sldId="2147483422"/>
        </pc:sldMkLst>
        <pc:spChg chg="add del mod">
          <ac:chgData name="Samantha Watkin" userId="1cfef6d0-7f30-4495-834a-d58489edcd3d" providerId="ADAL" clId="{2F284FFD-FCDC-4F7C-B9BC-055E8A9112F7}" dt="2026-09-22T13:03:02.176" v="12329"/>
          <ac:spMkLst>
            <pc:docMk/>
            <pc:sldMk cId="1524438526" sldId="2147483422"/>
            <ac:spMk id="5" creationId="{452E3686-3A5F-ABEC-8A23-83615FF45BD3}"/>
          </ac:spMkLst>
        </pc:spChg>
        <pc:spChg chg="mod">
          <ac:chgData name="Samantha Watkin" userId="1cfef6d0-7f30-4495-834a-d58489edcd3d" providerId="ADAL" clId="{2F284FFD-FCDC-4F7C-B9BC-055E8A9112F7}" dt="2026-09-22T13:02:52.389" v="12326" actId="20577"/>
          <ac:spMkLst>
            <pc:docMk/>
            <pc:sldMk cId="1524438526" sldId="2147483422"/>
            <ac:spMk id="7" creationId="{C3EC199F-ED48-B986-9F96-C4C71CF34A1A}"/>
          </ac:spMkLst>
        </pc:spChg>
        <pc:spChg chg="add del mod">
          <ac:chgData name="Samantha Watkin" userId="1cfef6d0-7f30-4495-834a-d58489edcd3d" providerId="ADAL" clId="{2F284FFD-FCDC-4F7C-B9BC-055E8A9112F7}" dt="2026-09-22T13:03:03.079" v="12332"/>
          <ac:spMkLst>
            <pc:docMk/>
            <pc:sldMk cId="1524438526" sldId="2147483422"/>
            <ac:spMk id="9" creationId="{60B2542B-250F-9D97-0AE6-2EA17DFC0151}"/>
          </ac:spMkLst>
        </pc:spChg>
        <pc:spChg chg="add del mod">
          <ac:chgData name="Samantha Watkin" userId="1cfef6d0-7f30-4495-834a-d58489edcd3d" providerId="ADAL" clId="{2F284FFD-FCDC-4F7C-B9BC-055E8A9112F7}" dt="2026-09-22T13:03:05.541" v="12335"/>
          <ac:spMkLst>
            <pc:docMk/>
            <pc:sldMk cId="1524438526" sldId="2147483422"/>
            <ac:spMk id="10" creationId="{E105C00D-BB78-AA10-9307-0C6DB5159ACD}"/>
          </ac:spMkLst>
        </pc:spChg>
        <pc:spChg chg="add del mod">
          <ac:chgData name="Samantha Watkin" userId="1cfef6d0-7f30-4495-834a-d58489edcd3d" providerId="ADAL" clId="{2F284FFD-FCDC-4F7C-B9BC-055E8A9112F7}" dt="2026-09-22T13:03:08.382" v="12337" actId="478"/>
          <ac:spMkLst>
            <pc:docMk/>
            <pc:sldMk cId="1524438526" sldId="2147483422"/>
            <ac:spMk id="11" creationId="{F0DC02D4-0F05-3EB1-92EA-AF2C8ABBEE71}"/>
          </ac:spMkLst>
        </pc:spChg>
        <pc:spChg chg="add del mod">
          <ac:chgData name="Samantha Watkin" userId="1cfef6d0-7f30-4495-834a-d58489edcd3d" providerId="ADAL" clId="{2F284FFD-FCDC-4F7C-B9BC-055E8A9112F7}" dt="2026-09-22T13:03:14.377" v="12340"/>
          <ac:spMkLst>
            <pc:docMk/>
            <pc:sldMk cId="1524438526" sldId="2147483422"/>
            <ac:spMk id="12" creationId="{43604066-EC13-C604-69B4-A3B15707EC61}"/>
          </ac:spMkLst>
        </pc:spChg>
      </pc:sldChg>
      <pc:sldChg chg="addSp delSp modSp add del mod ord">
        <pc:chgData name="Samantha Watkin" userId="1cfef6d0-7f30-4495-834a-d58489edcd3d" providerId="ADAL" clId="{2F284FFD-FCDC-4F7C-B9BC-055E8A9112F7}" dt="2026-09-22T13:01:40.151" v="12126" actId="2696"/>
        <pc:sldMkLst>
          <pc:docMk/>
          <pc:sldMk cId="3262772291" sldId="2147483422"/>
        </pc:sldMkLst>
        <pc:spChg chg="mod">
          <ac:chgData name="Samantha Watkin" userId="1cfef6d0-7f30-4495-834a-d58489edcd3d" providerId="ADAL" clId="{2F284FFD-FCDC-4F7C-B9BC-055E8A9112F7}" dt="2026-09-22T13:01:28.913" v="12123" actId="20577"/>
          <ac:spMkLst>
            <pc:docMk/>
            <pc:sldMk cId="3262772291" sldId="2147483422"/>
            <ac:spMk id="2" creationId="{45CD5774-2096-5DE3-8446-DC84A0A90EFE}"/>
          </ac:spMkLst>
        </pc:spChg>
        <pc:spChg chg="add del mod">
          <ac:chgData name="Samantha Watkin" userId="1cfef6d0-7f30-4495-834a-d58489edcd3d" providerId="ADAL" clId="{2F284FFD-FCDC-4F7C-B9BC-055E8A9112F7}" dt="2026-09-22T13:00:54.626" v="12074"/>
          <ac:spMkLst>
            <pc:docMk/>
            <pc:sldMk cId="3262772291" sldId="2147483422"/>
            <ac:spMk id="5" creationId="{62B47AEE-5488-020D-4FFD-DD0FB3626730}"/>
          </ac:spMkLst>
        </pc:spChg>
        <pc:spChg chg="add del mod">
          <ac:chgData name="Samantha Watkin" userId="1cfef6d0-7f30-4495-834a-d58489edcd3d" providerId="ADAL" clId="{2F284FFD-FCDC-4F7C-B9BC-055E8A9112F7}" dt="2026-09-22T13:01:37.838" v="12125"/>
          <ac:spMkLst>
            <pc:docMk/>
            <pc:sldMk cId="3262772291" sldId="2147483422"/>
            <ac:spMk id="7" creationId="{374B84DE-2FEB-4B20-8D8D-752C3A307F93}"/>
          </ac:spMkLst>
        </pc:spChg>
      </pc:sldChg>
      <pc:sldMasterChg chg="del delSldLayout">
        <pc:chgData name="Samantha Watkin" userId="1cfef6d0-7f30-4495-834a-d58489edcd3d" providerId="ADAL" clId="{2F284FFD-FCDC-4F7C-B9BC-055E8A9112F7}" dt="2026-09-22T13:26:57.399" v="13890" actId="2696"/>
        <pc:sldMasterMkLst>
          <pc:docMk/>
          <pc:sldMasterMk cId="4206069016" sldId="2147483677"/>
        </pc:sldMasterMkLst>
        <pc:sldLayoutChg chg="del">
          <pc:chgData name="Samantha Watkin" userId="1cfef6d0-7f30-4495-834a-d58489edcd3d" providerId="ADAL" clId="{2F284FFD-FCDC-4F7C-B9BC-055E8A9112F7}" dt="2026-09-22T13:26:57.399" v="13890" actId="2696"/>
          <pc:sldLayoutMkLst>
            <pc:docMk/>
            <pc:sldMasterMk cId="4206069016" sldId="2147483677"/>
            <pc:sldLayoutMk cId="3568365955" sldId="2147483678"/>
          </pc:sldLayoutMkLst>
        </pc:sldLayoutChg>
      </pc:sldMasterChg>
      <pc:sldMasterChg chg="del delSldLayout">
        <pc:chgData name="Samantha Watkin" userId="1cfef6d0-7f30-4495-834a-d58489edcd3d" providerId="ADAL" clId="{2F284FFD-FCDC-4F7C-B9BC-055E8A9112F7}" dt="2026-09-21T12:07:56.303" v="5488" actId="2696"/>
        <pc:sldMasterMkLst>
          <pc:docMk/>
          <pc:sldMasterMk cId="1530907800" sldId="2147483679"/>
        </pc:sldMasterMkLst>
        <pc:sldLayoutChg chg="del">
          <pc:chgData name="Samantha Watkin" userId="1cfef6d0-7f30-4495-834a-d58489edcd3d" providerId="ADAL" clId="{2F284FFD-FCDC-4F7C-B9BC-055E8A9112F7}" dt="2026-09-21T12:07:56.303" v="5488" actId="2696"/>
          <pc:sldLayoutMkLst>
            <pc:docMk/>
            <pc:sldMasterMk cId="1530907800" sldId="2147483679"/>
            <pc:sldLayoutMk cId="131159396" sldId="2147483680"/>
          </pc:sldLayoutMkLst>
        </pc:sldLayoutChg>
        <pc:sldLayoutChg chg="del">
          <pc:chgData name="Samantha Watkin" userId="1cfef6d0-7f30-4495-834a-d58489edcd3d" providerId="ADAL" clId="{2F284FFD-FCDC-4F7C-B9BC-055E8A9112F7}" dt="2026-09-21T12:07:56.303" v="5488" actId="2696"/>
          <pc:sldLayoutMkLst>
            <pc:docMk/>
            <pc:sldMasterMk cId="1530907800" sldId="2147483679"/>
            <pc:sldLayoutMk cId="1146916636" sldId="2147483681"/>
          </pc:sldLayoutMkLst>
        </pc:sldLayoutChg>
        <pc:sldLayoutChg chg="del">
          <pc:chgData name="Samantha Watkin" userId="1cfef6d0-7f30-4495-834a-d58489edcd3d" providerId="ADAL" clId="{2F284FFD-FCDC-4F7C-B9BC-055E8A9112F7}" dt="2026-09-21T12:07:56.303" v="5488" actId="2696"/>
          <pc:sldLayoutMkLst>
            <pc:docMk/>
            <pc:sldMasterMk cId="1530907800" sldId="2147483679"/>
            <pc:sldLayoutMk cId="2090581741" sldId="2147483682"/>
          </pc:sldLayoutMkLst>
        </pc:sldLayoutChg>
        <pc:sldLayoutChg chg="del">
          <pc:chgData name="Samantha Watkin" userId="1cfef6d0-7f30-4495-834a-d58489edcd3d" providerId="ADAL" clId="{2F284FFD-FCDC-4F7C-B9BC-055E8A9112F7}" dt="2026-09-21T12:07:56.303" v="5488" actId="2696"/>
          <pc:sldLayoutMkLst>
            <pc:docMk/>
            <pc:sldMasterMk cId="1530907800" sldId="2147483679"/>
            <pc:sldLayoutMk cId="788934152" sldId="2147483683"/>
          </pc:sldLayoutMkLst>
        </pc:sldLayoutChg>
        <pc:sldLayoutChg chg="del">
          <pc:chgData name="Samantha Watkin" userId="1cfef6d0-7f30-4495-834a-d58489edcd3d" providerId="ADAL" clId="{2F284FFD-FCDC-4F7C-B9BC-055E8A9112F7}" dt="2026-09-21T12:07:56.303" v="5488" actId="2696"/>
          <pc:sldLayoutMkLst>
            <pc:docMk/>
            <pc:sldMasterMk cId="1530907800" sldId="2147483679"/>
            <pc:sldLayoutMk cId="3424699210" sldId="2147483684"/>
          </pc:sldLayoutMkLst>
        </pc:sldLayoutChg>
        <pc:sldLayoutChg chg="del">
          <pc:chgData name="Samantha Watkin" userId="1cfef6d0-7f30-4495-834a-d58489edcd3d" providerId="ADAL" clId="{2F284FFD-FCDC-4F7C-B9BC-055E8A9112F7}" dt="2026-09-21T12:07:56.303" v="5488" actId="2696"/>
          <pc:sldLayoutMkLst>
            <pc:docMk/>
            <pc:sldMasterMk cId="1530907800" sldId="2147483679"/>
            <pc:sldLayoutMk cId="3993569282" sldId="2147483685"/>
          </pc:sldLayoutMkLst>
        </pc:sldLayoutChg>
        <pc:sldLayoutChg chg="del">
          <pc:chgData name="Samantha Watkin" userId="1cfef6d0-7f30-4495-834a-d58489edcd3d" providerId="ADAL" clId="{2F284FFD-FCDC-4F7C-B9BC-055E8A9112F7}" dt="2026-09-21T12:07:56.303" v="5488" actId="2696"/>
          <pc:sldLayoutMkLst>
            <pc:docMk/>
            <pc:sldMasterMk cId="1530907800" sldId="2147483679"/>
            <pc:sldLayoutMk cId="1115406603" sldId="2147483686"/>
          </pc:sldLayoutMkLst>
        </pc:sldLayoutChg>
        <pc:sldLayoutChg chg="del">
          <pc:chgData name="Samantha Watkin" userId="1cfef6d0-7f30-4495-834a-d58489edcd3d" providerId="ADAL" clId="{2F284FFD-FCDC-4F7C-B9BC-055E8A9112F7}" dt="2026-09-21T12:07:56.303" v="5488" actId="2696"/>
          <pc:sldLayoutMkLst>
            <pc:docMk/>
            <pc:sldMasterMk cId="1530907800" sldId="2147483679"/>
            <pc:sldLayoutMk cId="142390272" sldId="2147483687"/>
          </pc:sldLayoutMkLst>
        </pc:sldLayoutChg>
        <pc:sldLayoutChg chg="del">
          <pc:chgData name="Samantha Watkin" userId="1cfef6d0-7f30-4495-834a-d58489edcd3d" providerId="ADAL" clId="{2F284FFD-FCDC-4F7C-B9BC-055E8A9112F7}" dt="2026-09-21T12:07:56.303" v="5488" actId="2696"/>
          <pc:sldLayoutMkLst>
            <pc:docMk/>
            <pc:sldMasterMk cId="1530907800" sldId="2147483679"/>
            <pc:sldLayoutMk cId="2654245598" sldId="2147483688"/>
          </pc:sldLayoutMkLst>
        </pc:sldLayoutChg>
        <pc:sldLayoutChg chg="del">
          <pc:chgData name="Samantha Watkin" userId="1cfef6d0-7f30-4495-834a-d58489edcd3d" providerId="ADAL" clId="{2F284FFD-FCDC-4F7C-B9BC-055E8A9112F7}" dt="2026-09-21T12:07:56.303" v="5488" actId="2696"/>
          <pc:sldLayoutMkLst>
            <pc:docMk/>
            <pc:sldMasterMk cId="1530907800" sldId="2147483679"/>
            <pc:sldLayoutMk cId="681434632" sldId="2147483689"/>
          </pc:sldLayoutMkLst>
        </pc:sldLayoutChg>
        <pc:sldLayoutChg chg="del">
          <pc:chgData name="Samantha Watkin" userId="1cfef6d0-7f30-4495-834a-d58489edcd3d" providerId="ADAL" clId="{2F284FFD-FCDC-4F7C-B9BC-055E8A9112F7}" dt="2026-09-21T12:07:56.303" v="5488" actId="2696"/>
          <pc:sldLayoutMkLst>
            <pc:docMk/>
            <pc:sldMasterMk cId="1530907800" sldId="2147483679"/>
            <pc:sldLayoutMk cId="1224628740" sldId="2147483690"/>
          </pc:sldLayoutMkLst>
        </pc:sldLayoutChg>
        <pc:sldLayoutChg chg="del">
          <pc:chgData name="Samantha Watkin" userId="1cfef6d0-7f30-4495-834a-d58489edcd3d" providerId="ADAL" clId="{2F284FFD-FCDC-4F7C-B9BC-055E8A9112F7}" dt="2026-09-21T12:07:56.303" v="5488" actId="2696"/>
          <pc:sldLayoutMkLst>
            <pc:docMk/>
            <pc:sldMasterMk cId="1530907800" sldId="2147483679"/>
            <pc:sldLayoutMk cId="2978627331" sldId="214748369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394173-3DFA-4874-B3D3-D43F7217D91F}" type="datetimeFigureOut">
              <a:rPr lang="en-GB" smtClean="0"/>
              <a:t>18/09/2026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69E266-AC6E-4260-8D3D-402E14F20877}" type="slidenum">
              <a:rPr lang="en-GB" smtClean="0"/>
              <a:t>‹#›</a:t>
            </a:fld>
            <a:endParaRPr lang="en-GB"/>
          </a:p>
        </p:txBody>
      </p:sp>
    </p:spTree>
    <p:extLst>
      <p:ext uri="{BB962C8B-B14F-4D97-AF65-F5344CB8AC3E}">
        <p14:creationId xmlns:p14="http://schemas.microsoft.com/office/powerpoint/2010/main" val="2752366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B38B5D-D50D-2E4C-8A90-69D3D3E60CD7}" type="slidenum">
              <a:rPr lang="en-US" smtClean="0"/>
              <a:t>1</a:t>
            </a:fld>
            <a:endParaRPr lang="en-US"/>
          </a:p>
        </p:txBody>
      </p:sp>
    </p:spTree>
    <p:extLst>
      <p:ext uri="{BB962C8B-B14F-4D97-AF65-F5344CB8AC3E}">
        <p14:creationId xmlns:p14="http://schemas.microsoft.com/office/powerpoint/2010/main" val="3970409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3D9D3-FA64-55FA-BED2-F16CECD12E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38C68B-FB9F-B99E-A970-319A9C41D9A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58EA50F-3072-440D-0446-1591D78DE49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36F9583-11BC-95DA-6BD0-F3DDBBB74DF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005AD9-C287-420A-A6B5-455A2590611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3279255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F51F8-861A-C2B7-8949-8380DA14C9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C2CB53-0D11-CD85-8768-076A79D3424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FB41948-31DC-99C5-B8C8-844AB389BDE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941D2A7-D5E1-52BF-6D73-6CB5EFDE60B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005AD9-C287-420A-A6B5-455A2590611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2195515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3D07E-5EF3-0279-B252-D9F73FE85E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B9D45A-46F0-14EB-F0F2-37BFF6E329E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A9083E8-B2DB-7A74-2174-6ADCE9564B7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CD16D9C-7D70-8057-207E-2566D5C8B89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005AD9-C287-420A-A6B5-455A2590611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2274180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68E24-912E-87EA-2240-15E7F792DD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2B2ED9-13E8-ACC3-901B-8E6038BFD39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3F933AF-192A-C8D2-40DB-EAB9E2BCD36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1739914-EC0B-CC89-5C16-6B3169A72A6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005AD9-C287-420A-A6B5-455A2590611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2849750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EC1BF-B09C-120E-96A0-A600E3C441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B8109E-0853-6D82-2306-DC1960BB752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8595971-8DE7-9066-A15B-8A5F212E4CC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3EDA7B9-D1A5-7EBB-18CB-E160BB737EE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005AD9-C287-420A-A6B5-455A2590611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2215214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FCB2F-F896-B357-3846-097C3ED483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956BFC-0215-868E-9353-F468BFF44AF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DA86783-9C0A-D2EA-F1C3-990F4FF6628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33EFBA5-A487-401E-6D78-A6CF4AF2480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B38B5D-D50D-2E4C-8A90-69D3D3E60C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2634195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0B8EF-A2A9-9B2C-CE0D-43CE18432F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E59EA9-2B5B-F3DD-DD4A-23038CDC37A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7F6003A-1185-1ACF-9F1F-A1A337982DD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61E1B02-C2BA-85C9-EE4C-E9DC9CCFCDD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005AD9-C287-420A-A6B5-455A2590611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3305095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4579A-FD05-409C-21B4-0C84570D15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D13E0F-1A2A-6580-B056-F902377B55E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B9128F8-FD1C-B933-EA93-94CF9C85EAD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8EC0B65-CE4B-B062-2AA7-8398A218D4C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005AD9-C287-420A-A6B5-455A2590611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2707861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1BFD7-F4A3-765A-B72C-3BBF426268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6261D4-A23A-CBC4-46BA-88129AE687C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BF29BD7-5746-2333-E660-3BC11FD8C71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52C27E8-39E7-B429-052F-73047939963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005AD9-C287-420A-A6B5-455A2590611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38759337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9CF2C-0C95-F1BB-2FA5-23327D79A7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94E4F8-AA97-5A21-9C85-46D0219A242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0536BC9-F48C-5879-649D-6325DD8DA46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BE877D7-00F8-A8F1-9B2B-CBC06EFC142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005AD9-C287-420A-A6B5-455A2590611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2405266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6A862-B89E-4B55-2D6A-4AF7774BBA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55E2B3-5B9A-0CCA-0A1C-29A79486CAF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0154220-8A13-4694-C747-43FEA6BA315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AC52407-4583-947F-9141-F1363FA9B13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005AD9-C287-420A-A6B5-455A2590611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29367151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8EF3D-03CE-75DD-32A9-8155FA40B9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60DEF0-D50E-C431-5F7D-DDE85716C3C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FB91AE4-9F73-CE3A-1A0C-5AEF977030D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64C865A-0D99-0BDB-5677-01AB76B425B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005AD9-C287-420A-A6B5-455A2590611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2371539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3D101-682C-51DE-F562-300487968F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5D21E6-98A6-93C2-320F-AC5061031AA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5BE99FE-EB7B-F305-61B0-2591325ED6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D420B38-6925-A6C0-8EFB-F676C711C60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B38B5D-D50D-2E4C-8A90-69D3D3E60C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26388105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DFE1B-FBB7-B4C7-376E-11159CFFA5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C5108F-AE75-8931-FD90-2189C66ED97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AD5AD55-58E2-C1CB-01E5-ABE9344A456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705435E-FA02-26B7-93E0-6AF8DBD2DBB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005AD9-C287-420A-A6B5-455A2590611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35089285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C7D1A-64FF-D1C5-EC55-CA128868A0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4ED247-41EC-5F15-B709-A804CCC468C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ABE4370-87E6-E1CB-8234-9D280C02E81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06DFEF1-CC1B-9765-B183-E6817884D3C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B38B5D-D50D-2E4C-8A90-69D3D3E60C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2299503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249C9-CA5A-BF10-6A29-1CAF2E5B7B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826AAD-0E56-B52F-31D8-51D200EA134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3963532-34C3-4B56-AC98-EAE52A619D0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90B2F61-F8AE-EAC0-0025-7A852969A1D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005AD9-C287-420A-A6B5-455A2590611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2340776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hyperlink" Target="http://www.nrla.org.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71A467C3-CEEB-D346-87A6-70F94A2B802F}"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1369530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71A467C3-CEEB-D346-87A6-70F94A2B802F}"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573921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71A467C3-CEEB-D346-87A6-70F94A2B802F}"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1130968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71A467C3-CEEB-D346-87A6-70F94A2B802F}"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639050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71A467C3-CEEB-D346-87A6-70F94A2B802F}" type="datetimeFigureOut">
              <a:rPr lang="en-US" smtClean="0"/>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4168316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71A467C3-CEEB-D346-87A6-70F94A2B802F}" type="datetimeFigureOut">
              <a:rPr lang="en-US" smtClean="0"/>
              <a:t>9/18/2026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1273355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A467C3-CEEB-D346-87A6-70F94A2B802F}" type="datetimeFigureOut">
              <a:rPr lang="en-US" smtClean="0"/>
              <a:t>9/18/2026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1108044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71A467C3-CEEB-D346-87A6-70F94A2B802F}"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582827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71A467C3-CEEB-D346-87A6-70F94A2B802F}" type="datetimeFigureOut">
              <a:rPr lang="en-US" smtClean="0"/>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3707222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71A467C3-CEEB-D346-87A6-70F94A2B802F}"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569172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71A467C3-CEEB-D346-87A6-70F94A2B802F}" type="datetimeFigureOut">
              <a:rPr lang="en-US" smtClean="0"/>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14927831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06_CC 2 column text LARGE">
  <p:cSld name="06_CC 2 column text LARGE">
    <p:spTree>
      <p:nvGrpSpPr>
        <p:cNvPr id="1" name="Shape 88"/>
        <p:cNvGrpSpPr/>
        <p:nvPr/>
      </p:nvGrpSpPr>
      <p:grpSpPr>
        <a:xfrm>
          <a:off x="0" y="0"/>
          <a:ext cx="0" cy="0"/>
          <a:chOff x="0" y="0"/>
          <a:chExt cx="0" cy="0"/>
        </a:xfrm>
      </p:grpSpPr>
      <p:sp>
        <p:nvSpPr>
          <p:cNvPr id="89" name="Google Shape;89;p1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90" name="Google Shape;90;p16"/>
          <p:cNvSpPr txBox="1">
            <a:spLocks noGrp="1"/>
          </p:cNvSpPr>
          <p:nvPr>
            <p:ph type="body" idx="1"/>
          </p:nvPr>
        </p:nvSpPr>
        <p:spPr>
          <a:xfrm>
            <a:off x="609600" y="609600"/>
            <a:ext cx="5376800" cy="5608000"/>
          </a:xfrm>
          <a:prstGeom prst="rect">
            <a:avLst/>
          </a:prstGeom>
        </p:spPr>
        <p:txBody>
          <a:bodyPr spcFirstLastPara="1" wrap="square" lIns="0" tIns="0" rIns="0" bIns="0" anchor="t" anchorCtr="0">
            <a:noAutofit/>
          </a:bodyPr>
          <a:lstStyle>
            <a:lvl1pPr marL="609585" lvl="0" indent="-423323" rtl="0">
              <a:lnSpc>
                <a:spcPct val="100000"/>
              </a:lnSpc>
              <a:spcBef>
                <a:spcPts val="0"/>
              </a:spcBef>
              <a:spcAft>
                <a:spcPts val="0"/>
              </a:spcAft>
              <a:buSzPts val="1400"/>
              <a:buChar char="●"/>
              <a:defRPr sz="1867"/>
            </a:lvl1pPr>
            <a:lvl2pPr marL="1219170" lvl="1" indent="-389457" rtl="0">
              <a:lnSpc>
                <a:spcPct val="100000"/>
              </a:lnSpc>
              <a:spcBef>
                <a:spcPts val="1333"/>
              </a:spcBef>
              <a:spcAft>
                <a:spcPts val="0"/>
              </a:spcAft>
              <a:buSzPts val="1000"/>
              <a:buChar char="○"/>
              <a:defRPr sz="1333"/>
            </a:lvl2pPr>
            <a:lvl3pPr marL="1828754" lvl="2" indent="-389457" rtl="0">
              <a:lnSpc>
                <a:spcPct val="100000"/>
              </a:lnSpc>
              <a:spcBef>
                <a:spcPts val="1333"/>
              </a:spcBef>
              <a:spcAft>
                <a:spcPts val="0"/>
              </a:spcAft>
              <a:buSzPts val="1000"/>
              <a:buChar char="■"/>
              <a:defRPr sz="1333"/>
            </a:lvl3pPr>
            <a:lvl4pPr marL="2438339" lvl="3" indent="-389457" rtl="0">
              <a:lnSpc>
                <a:spcPct val="100000"/>
              </a:lnSpc>
              <a:spcBef>
                <a:spcPts val="1333"/>
              </a:spcBef>
              <a:spcAft>
                <a:spcPts val="0"/>
              </a:spcAft>
              <a:buSzPts val="1000"/>
              <a:buChar char="●"/>
              <a:defRPr sz="1333"/>
            </a:lvl4pPr>
            <a:lvl5pPr marL="3047924" lvl="4" indent="-389457" rtl="0">
              <a:lnSpc>
                <a:spcPct val="100000"/>
              </a:lnSpc>
              <a:spcBef>
                <a:spcPts val="1333"/>
              </a:spcBef>
              <a:spcAft>
                <a:spcPts val="0"/>
              </a:spcAft>
              <a:buSzPts val="1000"/>
              <a:buChar char="○"/>
              <a:defRPr sz="1333"/>
            </a:lvl5pPr>
            <a:lvl6pPr marL="3657509" lvl="5" indent="-389457" rtl="0">
              <a:lnSpc>
                <a:spcPct val="100000"/>
              </a:lnSpc>
              <a:spcBef>
                <a:spcPts val="1333"/>
              </a:spcBef>
              <a:spcAft>
                <a:spcPts val="0"/>
              </a:spcAft>
              <a:buSzPts val="1000"/>
              <a:buChar char="■"/>
              <a:defRPr sz="1333"/>
            </a:lvl6pPr>
            <a:lvl7pPr marL="4267093" lvl="6" indent="-389457" rtl="0">
              <a:lnSpc>
                <a:spcPct val="100000"/>
              </a:lnSpc>
              <a:spcBef>
                <a:spcPts val="1333"/>
              </a:spcBef>
              <a:spcAft>
                <a:spcPts val="0"/>
              </a:spcAft>
              <a:buSzPts val="1000"/>
              <a:buChar char="●"/>
              <a:defRPr sz="1333"/>
            </a:lvl7pPr>
            <a:lvl8pPr marL="4876678" lvl="7" indent="-389457" rtl="0">
              <a:lnSpc>
                <a:spcPct val="100000"/>
              </a:lnSpc>
              <a:spcBef>
                <a:spcPts val="1333"/>
              </a:spcBef>
              <a:spcAft>
                <a:spcPts val="0"/>
              </a:spcAft>
              <a:buSzPts val="1000"/>
              <a:buChar char="○"/>
              <a:defRPr sz="1333"/>
            </a:lvl8pPr>
            <a:lvl9pPr marL="5486263" lvl="8" indent="-389457" rtl="0">
              <a:lnSpc>
                <a:spcPct val="100000"/>
              </a:lnSpc>
              <a:spcBef>
                <a:spcPts val="1333"/>
              </a:spcBef>
              <a:spcAft>
                <a:spcPts val="1333"/>
              </a:spcAft>
              <a:buSzPts val="1000"/>
              <a:buChar char="■"/>
              <a:defRPr sz="1333"/>
            </a:lvl9pPr>
          </a:lstStyle>
          <a:p>
            <a:endParaRPr/>
          </a:p>
        </p:txBody>
      </p:sp>
      <p:sp>
        <p:nvSpPr>
          <p:cNvPr id="91" name="Google Shape;91;p16"/>
          <p:cNvSpPr txBox="1">
            <a:spLocks noGrp="1"/>
          </p:cNvSpPr>
          <p:nvPr>
            <p:ph type="body" idx="2"/>
          </p:nvPr>
        </p:nvSpPr>
        <p:spPr>
          <a:xfrm>
            <a:off x="6264233" y="609600"/>
            <a:ext cx="5376800" cy="5608000"/>
          </a:xfrm>
          <a:prstGeom prst="rect">
            <a:avLst/>
          </a:prstGeom>
        </p:spPr>
        <p:txBody>
          <a:bodyPr spcFirstLastPara="1" wrap="square" lIns="0" tIns="0" rIns="0" bIns="0" anchor="t" anchorCtr="0">
            <a:noAutofit/>
          </a:bodyPr>
          <a:lstStyle>
            <a:lvl1pPr marL="609585" lvl="0" indent="-423323" rtl="0">
              <a:lnSpc>
                <a:spcPct val="100000"/>
              </a:lnSpc>
              <a:spcBef>
                <a:spcPts val="0"/>
              </a:spcBef>
              <a:spcAft>
                <a:spcPts val="0"/>
              </a:spcAft>
              <a:buSzPts val="1400"/>
              <a:buChar char="●"/>
              <a:defRPr sz="1867"/>
            </a:lvl1pPr>
            <a:lvl2pPr marL="1219170" lvl="1" indent="-389457" rtl="0">
              <a:lnSpc>
                <a:spcPct val="100000"/>
              </a:lnSpc>
              <a:spcBef>
                <a:spcPts val="1333"/>
              </a:spcBef>
              <a:spcAft>
                <a:spcPts val="0"/>
              </a:spcAft>
              <a:buSzPts val="1000"/>
              <a:buChar char="○"/>
              <a:defRPr sz="1333"/>
            </a:lvl2pPr>
            <a:lvl3pPr marL="1828754" lvl="2" indent="-389457" rtl="0">
              <a:lnSpc>
                <a:spcPct val="100000"/>
              </a:lnSpc>
              <a:spcBef>
                <a:spcPts val="1333"/>
              </a:spcBef>
              <a:spcAft>
                <a:spcPts val="0"/>
              </a:spcAft>
              <a:buSzPts val="1000"/>
              <a:buChar char="■"/>
              <a:defRPr sz="1333"/>
            </a:lvl3pPr>
            <a:lvl4pPr marL="2438339" lvl="3" indent="-389457" rtl="0">
              <a:lnSpc>
                <a:spcPct val="100000"/>
              </a:lnSpc>
              <a:spcBef>
                <a:spcPts val="1333"/>
              </a:spcBef>
              <a:spcAft>
                <a:spcPts val="0"/>
              </a:spcAft>
              <a:buSzPts val="1000"/>
              <a:buChar char="●"/>
              <a:defRPr sz="1333"/>
            </a:lvl4pPr>
            <a:lvl5pPr marL="3047924" lvl="4" indent="-389457" rtl="0">
              <a:lnSpc>
                <a:spcPct val="100000"/>
              </a:lnSpc>
              <a:spcBef>
                <a:spcPts val="1333"/>
              </a:spcBef>
              <a:spcAft>
                <a:spcPts val="0"/>
              </a:spcAft>
              <a:buSzPts val="1000"/>
              <a:buChar char="○"/>
              <a:defRPr sz="1333"/>
            </a:lvl5pPr>
            <a:lvl6pPr marL="3657509" lvl="5" indent="-389457" rtl="0">
              <a:lnSpc>
                <a:spcPct val="100000"/>
              </a:lnSpc>
              <a:spcBef>
                <a:spcPts val="1333"/>
              </a:spcBef>
              <a:spcAft>
                <a:spcPts val="0"/>
              </a:spcAft>
              <a:buSzPts val="1000"/>
              <a:buChar char="■"/>
              <a:defRPr sz="1333"/>
            </a:lvl6pPr>
            <a:lvl7pPr marL="4267093" lvl="6" indent="-389457" rtl="0">
              <a:lnSpc>
                <a:spcPct val="100000"/>
              </a:lnSpc>
              <a:spcBef>
                <a:spcPts val="1333"/>
              </a:spcBef>
              <a:spcAft>
                <a:spcPts val="0"/>
              </a:spcAft>
              <a:buSzPts val="1000"/>
              <a:buChar char="●"/>
              <a:defRPr sz="1333"/>
            </a:lvl7pPr>
            <a:lvl8pPr marL="4876678" lvl="7" indent="-389457" rtl="0">
              <a:lnSpc>
                <a:spcPct val="100000"/>
              </a:lnSpc>
              <a:spcBef>
                <a:spcPts val="1333"/>
              </a:spcBef>
              <a:spcAft>
                <a:spcPts val="0"/>
              </a:spcAft>
              <a:buSzPts val="1000"/>
              <a:buChar char="○"/>
              <a:defRPr sz="1333"/>
            </a:lvl8pPr>
            <a:lvl9pPr marL="5486263" lvl="8" indent="-389457" rtl="0">
              <a:lnSpc>
                <a:spcPct val="100000"/>
              </a:lnSpc>
              <a:spcBef>
                <a:spcPts val="1333"/>
              </a:spcBef>
              <a:spcAft>
                <a:spcPts val="1333"/>
              </a:spcAft>
              <a:buSzPts val="1000"/>
              <a:buChar char="■"/>
              <a:defRPr sz="1333"/>
            </a:lvl9pPr>
          </a:lstStyle>
          <a:p>
            <a:endParaRPr/>
          </a:p>
        </p:txBody>
      </p:sp>
    </p:spTree>
    <p:extLst>
      <p:ext uri="{BB962C8B-B14F-4D97-AF65-F5344CB8AC3E}">
        <p14:creationId xmlns:p14="http://schemas.microsoft.com/office/powerpoint/2010/main" val="6574982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ubheading Blue 4">
    <p:bg>
      <p:bgPr>
        <a:gradFill>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3" name="Data 21">
            <a:extLst>
              <a:ext uri="{FF2B5EF4-FFF2-40B4-BE49-F238E27FC236}">
                <a16:creationId xmlns:a16="http://schemas.microsoft.com/office/drawing/2014/main" id="{3DA130E9-F6D0-EC31-D522-3DB0457F54BE}"/>
              </a:ext>
            </a:extLst>
          </p:cNvPr>
          <p:cNvSpPr/>
          <p:nvPr userDrawn="1"/>
        </p:nvSpPr>
        <p:spPr>
          <a:xfrm>
            <a:off x="9293469" y="0"/>
            <a:ext cx="2915021" cy="6858001"/>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1610"/>
              <a:gd name="connsiteY0" fmla="*/ 10000 h 10000"/>
              <a:gd name="connsiteX1" fmla="*/ 2000 w 11610"/>
              <a:gd name="connsiteY1" fmla="*/ 0 h 10000"/>
              <a:gd name="connsiteX2" fmla="*/ 11610 w 11610"/>
              <a:gd name="connsiteY2" fmla="*/ 0 h 10000"/>
              <a:gd name="connsiteX3" fmla="*/ 8000 w 11610"/>
              <a:gd name="connsiteY3" fmla="*/ 10000 h 10000"/>
              <a:gd name="connsiteX4" fmla="*/ 0 w 11610"/>
              <a:gd name="connsiteY4" fmla="*/ 10000 h 10000"/>
              <a:gd name="connsiteX0" fmla="*/ 0 w 13647"/>
              <a:gd name="connsiteY0" fmla="*/ 10000 h 10000"/>
              <a:gd name="connsiteX1" fmla="*/ 4037 w 13647"/>
              <a:gd name="connsiteY1" fmla="*/ 0 h 10000"/>
              <a:gd name="connsiteX2" fmla="*/ 13647 w 13647"/>
              <a:gd name="connsiteY2" fmla="*/ 0 h 10000"/>
              <a:gd name="connsiteX3" fmla="*/ 10037 w 13647"/>
              <a:gd name="connsiteY3" fmla="*/ 10000 h 10000"/>
              <a:gd name="connsiteX4" fmla="*/ 0 w 13647"/>
              <a:gd name="connsiteY4" fmla="*/ 10000 h 10000"/>
              <a:gd name="connsiteX0" fmla="*/ 0 w 13647"/>
              <a:gd name="connsiteY0" fmla="*/ 10021 h 10021"/>
              <a:gd name="connsiteX1" fmla="*/ 3548 w 13647"/>
              <a:gd name="connsiteY1" fmla="*/ 0 h 10021"/>
              <a:gd name="connsiteX2" fmla="*/ 13647 w 13647"/>
              <a:gd name="connsiteY2" fmla="*/ 21 h 10021"/>
              <a:gd name="connsiteX3" fmla="*/ 10037 w 13647"/>
              <a:gd name="connsiteY3" fmla="*/ 10021 h 10021"/>
              <a:gd name="connsiteX4" fmla="*/ 0 w 13647"/>
              <a:gd name="connsiteY4" fmla="*/ 10021 h 10021"/>
              <a:gd name="connsiteX0" fmla="*/ 0 w 13647"/>
              <a:gd name="connsiteY0" fmla="*/ 10021 h 10061"/>
              <a:gd name="connsiteX1" fmla="*/ 3548 w 13647"/>
              <a:gd name="connsiteY1" fmla="*/ 0 h 10061"/>
              <a:gd name="connsiteX2" fmla="*/ 13647 w 13647"/>
              <a:gd name="connsiteY2" fmla="*/ 21 h 10061"/>
              <a:gd name="connsiteX3" fmla="*/ 13551 w 13647"/>
              <a:gd name="connsiteY3" fmla="*/ 10061 h 10061"/>
              <a:gd name="connsiteX4" fmla="*/ 0 w 13647"/>
              <a:gd name="connsiteY4" fmla="*/ 10021 h 10061"/>
              <a:gd name="connsiteX0" fmla="*/ 0 w 13647"/>
              <a:gd name="connsiteY0" fmla="*/ 10021 h 10061"/>
              <a:gd name="connsiteX1" fmla="*/ 3548 w 13647"/>
              <a:gd name="connsiteY1" fmla="*/ 0 h 10061"/>
              <a:gd name="connsiteX2" fmla="*/ 13647 w 13647"/>
              <a:gd name="connsiteY2" fmla="*/ 21 h 10061"/>
              <a:gd name="connsiteX3" fmla="*/ 13631 w 13647"/>
              <a:gd name="connsiteY3" fmla="*/ 10061 h 10061"/>
              <a:gd name="connsiteX4" fmla="*/ 0 w 13647"/>
              <a:gd name="connsiteY4" fmla="*/ 10021 h 10061"/>
              <a:gd name="connsiteX0" fmla="*/ 0 w 13647"/>
              <a:gd name="connsiteY0" fmla="*/ 10021 h 10061"/>
              <a:gd name="connsiteX1" fmla="*/ 3548 w 13647"/>
              <a:gd name="connsiteY1" fmla="*/ 0 h 10061"/>
              <a:gd name="connsiteX2" fmla="*/ 13647 w 13647"/>
              <a:gd name="connsiteY2" fmla="*/ 21 h 10061"/>
              <a:gd name="connsiteX3" fmla="*/ 13631 w 13647"/>
              <a:gd name="connsiteY3" fmla="*/ 10061 h 10061"/>
              <a:gd name="connsiteX4" fmla="*/ 0 w 13647"/>
              <a:gd name="connsiteY4" fmla="*/ 10021 h 10061"/>
              <a:gd name="connsiteX0" fmla="*/ 0 w 13650"/>
              <a:gd name="connsiteY0" fmla="*/ 10021 h 10061"/>
              <a:gd name="connsiteX1" fmla="*/ 3548 w 13650"/>
              <a:gd name="connsiteY1" fmla="*/ 0 h 10061"/>
              <a:gd name="connsiteX2" fmla="*/ 13647 w 13650"/>
              <a:gd name="connsiteY2" fmla="*/ 21 h 10061"/>
              <a:gd name="connsiteX3" fmla="*/ 13631 w 13650"/>
              <a:gd name="connsiteY3" fmla="*/ 10061 h 10061"/>
              <a:gd name="connsiteX4" fmla="*/ 0 w 13650"/>
              <a:gd name="connsiteY4" fmla="*/ 10021 h 10061"/>
              <a:gd name="connsiteX0" fmla="*/ 0 w 13631"/>
              <a:gd name="connsiteY0" fmla="*/ 10021 h 10061"/>
              <a:gd name="connsiteX1" fmla="*/ 3548 w 13631"/>
              <a:gd name="connsiteY1" fmla="*/ 0 h 10061"/>
              <a:gd name="connsiteX2" fmla="*/ 9421 w 13631"/>
              <a:gd name="connsiteY2" fmla="*/ 21 h 10061"/>
              <a:gd name="connsiteX3" fmla="*/ 13631 w 13631"/>
              <a:gd name="connsiteY3" fmla="*/ 10061 h 10061"/>
              <a:gd name="connsiteX4" fmla="*/ 0 w 13631"/>
              <a:gd name="connsiteY4" fmla="*/ 10021 h 10061"/>
              <a:gd name="connsiteX0" fmla="*/ 0 w 9529"/>
              <a:gd name="connsiteY0" fmla="*/ 10021 h 10245"/>
              <a:gd name="connsiteX1" fmla="*/ 3548 w 9529"/>
              <a:gd name="connsiteY1" fmla="*/ 0 h 10245"/>
              <a:gd name="connsiteX2" fmla="*/ 9421 w 9529"/>
              <a:gd name="connsiteY2" fmla="*/ 21 h 10245"/>
              <a:gd name="connsiteX3" fmla="*/ 9525 w 9529"/>
              <a:gd name="connsiteY3" fmla="*/ 10245 h 10245"/>
              <a:gd name="connsiteX4" fmla="*/ 0 w 9529"/>
              <a:gd name="connsiteY4" fmla="*/ 10021 h 10245"/>
              <a:gd name="connsiteX0" fmla="*/ 0 w 10031"/>
              <a:gd name="connsiteY0" fmla="*/ 9781 h 9791"/>
              <a:gd name="connsiteX1" fmla="*/ 3723 w 10031"/>
              <a:gd name="connsiteY1" fmla="*/ 0 h 9791"/>
              <a:gd name="connsiteX2" fmla="*/ 9887 w 10031"/>
              <a:gd name="connsiteY2" fmla="*/ 20 h 9791"/>
              <a:gd name="connsiteX3" fmla="*/ 10027 w 10031"/>
              <a:gd name="connsiteY3" fmla="*/ 9791 h 9791"/>
              <a:gd name="connsiteX4" fmla="*/ 0 w 10031"/>
              <a:gd name="connsiteY4" fmla="*/ 9781 h 9791"/>
              <a:gd name="connsiteX0" fmla="*/ 0 w 10000"/>
              <a:gd name="connsiteY0" fmla="*/ 10062 h 10072"/>
              <a:gd name="connsiteX1" fmla="*/ 3711 w 10000"/>
              <a:gd name="connsiteY1" fmla="*/ 72 h 10072"/>
              <a:gd name="connsiteX2" fmla="*/ 9887 w 10000"/>
              <a:gd name="connsiteY2" fmla="*/ 0 h 10072"/>
              <a:gd name="connsiteX3" fmla="*/ 9996 w 10000"/>
              <a:gd name="connsiteY3" fmla="*/ 10072 h 10072"/>
              <a:gd name="connsiteX4" fmla="*/ 0 w 10000"/>
              <a:gd name="connsiteY4" fmla="*/ 10062 h 10072"/>
              <a:gd name="connsiteX0" fmla="*/ 0 w 10000"/>
              <a:gd name="connsiteY0" fmla="*/ 10024 h 10034"/>
              <a:gd name="connsiteX1" fmla="*/ 3711 w 10000"/>
              <a:gd name="connsiteY1" fmla="*/ 34 h 10034"/>
              <a:gd name="connsiteX2" fmla="*/ 9861 w 10000"/>
              <a:gd name="connsiteY2" fmla="*/ 0 h 10034"/>
              <a:gd name="connsiteX3" fmla="*/ 9996 w 10000"/>
              <a:gd name="connsiteY3" fmla="*/ 10034 h 10034"/>
              <a:gd name="connsiteX4" fmla="*/ 0 w 10000"/>
              <a:gd name="connsiteY4" fmla="*/ 10024 h 10034"/>
              <a:gd name="connsiteX0" fmla="*/ 0 w 10000"/>
              <a:gd name="connsiteY0" fmla="*/ 9996 h 10006"/>
              <a:gd name="connsiteX1" fmla="*/ 3711 w 10000"/>
              <a:gd name="connsiteY1" fmla="*/ 6 h 10006"/>
              <a:gd name="connsiteX2" fmla="*/ 9866 w 10000"/>
              <a:gd name="connsiteY2" fmla="*/ 0 h 10006"/>
              <a:gd name="connsiteX3" fmla="*/ 9996 w 10000"/>
              <a:gd name="connsiteY3" fmla="*/ 10006 h 10006"/>
              <a:gd name="connsiteX4" fmla="*/ 0 w 10000"/>
              <a:gd name="connsiteY4" fmla="*/ 9996 h 10006"/>
              <a:gd name="connsiteX0" fmla="*/ 0 w 10000"/>
              <a:gd name="connsiteY0" fmla="*/ 9999 h 10009"/>
              <a:gd name="connsiteX1" fmla="*/ 3716 w 10000"/>
              <a:gd name="connsiteY1" fmla="*/ 0 h 10009"/>
              <a:gd name="connsiteX2" fmla="*/ 9866 w 10000"/>
              <a:gd name="connsiteY2" fmla="*/ 3 h 10009"/>
              <a:gd name="connsiteX3" fmla="*/ 9996 w 10000"/>
              <a:gd name="connsiteY3" fmla="*/ 10009 h 10009"/>
              <a:gd name="connsiteX4" fmla="*/ 0 w 10000"/>
              <a:gd name="connsiteY4" fmla="*/ 9999 h 10009"/>
              <a:gd name="connsiteX0" fmla="*/ 0 w 9996"/>
              <a:gd name="connsiteY0" fmla="*/ 9999 h 10009"/>
              <a:gd name="connsiteX1" fmla="*/ 3716 w 9996"/>
              <a:gd name="connsiteY1" fmla="*/ 0 h 10009"/>
              <a:gd name="connsiteX2" fmla="*/ 6059 w 9996"/>
              <a:gd name="connsiteY2" fmla="*/ 16 h 10009"/>
              <a:gd name="connsiteX3" fmla="*/ 9996 w 9996"/>
              <a:gd name="connsiteY3" fmla="*/ 10009 h 10009"/>
              <a:gd name="connsiteX4" fmla="*/ 0 w 9996"/>
              <a:gd name="connsiteY4" fmla="*/ 9999 h 10009"/>
              <a:gd name="connsiteX0" fmla="*/ 0 w 10000"/>
              <a:gd name="connsiteY0" fmla="*/ 9990 h 10000"/>
              <a:gd name="connsiteX1" fmla="*/ 3717 w 10000"/>
              <a:gd name="connsiteY1" fmla="*/ 0 h 10000"/>
              <a:gd name="connsiteX2" fmla="*/ 5719 w 10000"/>
              <a:gd name="connsiteY2" fmla="*/ 3 h 10000"/>
              <a:gd name="connsiteX3" fmla="*/ 10000 w 10000"/>
              <a:gd name="connsiteY3" fmla="*/ 10000 h 10000"/>
              <a:gd name="connsiteX4" fmla="*/ 0 w 10000"/>
              <a:gd name="connsiteY4" fmla="*/ 9990 h 10000"/>
              <a:gd name="connsiteX0" fmla="*/ 0 w 10000"/>
              <a:gd name="connsiteY0" fmla="*/ 9990 h 10000"/>
              <a:gd name="connsiteX1" fmla="*/ 3717 w 10000"/>
              <a:gd name="connsiteY1" fmla="*/ 0 h 10000"/>
              <a:gd name="connsiteX2" fmla="*/ 5198 w 10000"/>
              <a:gd name="connsiteY2" fmla="*/ 16 h 10000"/>
              <a:gd name="connsiteX3" fmla="*/ 10000 w 10000"/>
              <a:gd name="connsiteY3" fmla="*/ 10000 h 10000"/>
              <a:gd name="connsiteX4" fmla="*/ 0 w 10000"/>
              <a:gd name="connsiteY4" fmla="*/ 9990 h 10000"/>
              <a:gd name="connsiteX0" fmla="*/ 0 w 10000"/>
              <a:gd name="connsiteY0" fmla="*/ 9990 h 10000"/>
              <a:gd name="connsiteX1" fmla="*/ 3717 w 10000"/>
              <a:gd name="connsiteY1" fmla="*/ 0 h 10000"/>
              <a:gd name="connsiteX2" fmla="*/ 4499 w 10000"/>
              <a:gd name="connsiteY2" fmla="*/ 29 h 10000"/>
              <a:gd name="connsiteX3" fmla="*/ 10000 w 10000"/>
              <a:gd name="connsiteY3" fmla="*/ 10000 h 10000"/>
              <a:gd name="connsiteX4" fmla="*/ 0 w 10000"/>
              <a:gd name="connsiteY4" fmla="*/ 9990 h 10000"/>
              <a:gd name="connsiteX0" fmla="*/ 0 w 10000"/>
              <a:gd name="connsiteY0" fmla="*/ 9990 h 10000"/>
              <a:gd name="connsiteX1" fmla="*/ 3717 w 10000"/>
              <a:gd name="connsiteY1" fmla="*/ 0 h 10000"/>
              <a:gd name="connsiteX2" fmla="*/ 4143 w 10000"/>
              <a:gd name="connsiteY2" fmla="*/ 42 h 10000"/>
              <a:gd name="connsiteX3" fmla="*/ 10000 w 10000"/>
              <a:gd name="connsiteY3" fmla="*/ 10000 h 10000"/>
              <a:gd name="connsiteX4" fmla="*/ 0 w 10000"/>
              <a:gd name="connsiteY4" fmla="*/ 9990 h 10000"/>
              <a:gd name="connsiteX0" fmla="*/ 0 w 10000"/>
              <a:gd name="connsiteY0" fmla="*/ 9990 h 10000"/>
              <a:gd name="connsiteX1" fmla="*/ 3717 w 10000"/>
              <a:gd name="connsiteY1" fmla="*/ 0 h 10000"/>
              <a:gd name="connsiteX2" fmla="*/ 4335 w 10000"/>
              <a:gd name="connsiteY2" fmla="*/ 42 h 10000"/>
              <a:gd name="connsiteX3" fmla="*/ 10000 w 10000"/>
              <a:gd name="connsiteY3" fmla="*/ 10000 h 10000"/>
              <a:gd name="connsiteX4" fmla="*/ 0 w 10000"/>
              <a:gd name="connsiteY4" fmla="*/ 9990 h 10000"/>
              <a:gd name="connsiteX0" fmla="*/ 0 w 4335"/>
              <a:gd name="connsiteY0" fmla="*/ 9990 h 10013"/>
              <a:gd name="connsiteX1" fmla="*/ 3717 w 4335"/>
              <a:gd name="connsiteY1" fmla="*/ 0 h 10013"/>
              <a:gd name="connsiteX2" fmla="*/ 4335 w 4335"/>
              <a:gd name="connsiteY2" fmla="*/ 42 h 10013"/>
              <a:gd name="connsiteX3" fmla="*/ 4274 w 4335"/>
              <a:gd name="connsiteY3" fmla="*/ 10013 h 10013"/>
              <a:gd name="connsiteX4" fmla="*/ 0 w 4335"/>
              <a:gd name="connsiteY4" fmla="*/ 9990 h 10013"/>
              <a:gd name="connsiteX0" fmla="*/ 0 w 10045"/>
              <a:gd name="connsiteY0" fmla="*/ 9977 h 10013"/>
              <a:gd name="connsiteX1" fmla="*/ 8574 w 10045"/>
              <a:gd name="connsiteY1" fmla="*/ 0 h 10013"/>
              <a:gd name="connsiteX2" fmla="*/ 10000 w 10045"/>
              <a:gd name="connsiteY2" fmla="*/ 42 h 10013"/>
              <a:gd name="connsiteX3" fmla="*/ 10017 w 10045"/>
              <a:gd name="connsiteY3" fmla="*/ 10013 h 10013"/>
              <a:gd name="connsiteX4" fmla="*/ 0 w 10045"/>
              <a:gd name="connsiteY4" fmla="*/ 9977 h 10013"/>
              <a:gd name="connsiteX0" fmla="*/ 0 w 10072"/>
              <a:gd name="connsiteY0" fmla="*/ 9977 h 10026"/>
              <a:gd name="connsiteX1" fmla="*/ 8574 w 10072"/>
              <a:gd name="connsiteY1" fmla="*/ 0 h 10026"/>
              <a:gd name="connsiteX2" fmla="*/ 10000 w 10072"/>
              <a:gd name="connsiteY2" fmla="*/ 42 h 10026"/>
              <a:gd name="connsiteX3" fmla="*/ 10049 w 10072"/>
              <a:gd name="connsiteY3" fmla="*/ 10026 h 10026"/>
              <a:gd name="connsiteX4" fmla="*/ 0 w 10072"/>
              <a:gd name="connsiteY4" fmla="*/ 9977 h 10026"/>
              <a:gd name="connsiteX0" fmla="*/ 0 w 10072"/>
              <a:gd name="connsiteY0" fmla="*/ 9977 h 10026"/>
              <a:gd name="connsiteX1" fmla="*/ 8574 w 10072"/>
              <a:gd name="connsiteY1" fmla="*/ 0 h 10026"/>
              <a:gd name="connsiteX2" fmla="*/ 10000 w 10072"/>
              <a:gd name="connsiteY2" fmla="*/ 0 h 10026"/>
              <a:gd name="connsiteX3" fmla="*/ 10049 w 10072"/>
              <a:gd name="connsiteY3" fmla="*/ 10026 h 10026"/>
              <a:gd name="connsiteX4" fmla="*/ 0 w 10072"/>
              <a:gd name="connsiteY4" fmla="*/ 9977 h 10026"/>
              <a:gd name="connsiteX0" fmla="*/ 0 w 10072"/>
              <a:gd name="connsiteY0" fmla="*/ 9977 h 9994"/>
              <a:gd name="connsiteX1" fmla="*/ 8574 w 10072"/>
              <a:gd name="connsiteY1" fmla="*/ 0 h 9994"/>
              <a:gd name="connsiteX2" fmla="*/ 10000 w 10072"/>
              <a:gd name="connsiteY2" fmla="*/ 0 h 9994"/>
              <a:gd name="connsiteX3" fmla="*/ 10049 w 10072"/>
              <a:gd name="connsiteY3" fmla="*/ 9994 h 9994"/>
              <a:gd name="connsiteX4" fmla="*/ 0 w 10072"/>
              <a:gd name="connsiteY4" fmla="*/ 9977 h 9994"/>
              <a:gd name="connsiteX0" fmla="*/ 0 w 10001"/>
              <a:gd name="connsiteY0" fmla="*/ 9983 h 9991"/>
              <a:gd name="connsiteX1" fmla="*/ 8513 w 10001"/>
              <a:gd name="connsiteY1" fmla="*/ 0 h 9991"/>
              <a:gd name="connsiteX2" fmla="*/ 9929 w 10001"/>
              <a:gd name="connsiteY2" fmla="*/ 0 h 9991"/>
              <a:gd name="connsiteX3" fmla="*/ 9977 w 10001"/>
              <a:gd name="connsiteY3" fmla="*/ 9991 h 9991"/>
              <a:gd name="connsiteX4" fmla="*/ 0 w 10001"/>
              <a:gd name="connsiteY4" fmla="*/ 9983 h 9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 h="9991">
                <a:moveTo>
                  <a:pt x="0" y="9983"/>
                </a:moveTo>
                <a:lnTo>
                  <a:pt x="8513" y="0"/>
                </a:lnTo>
                <a:lnTo>
                  <a:pt x="9929" y="0"/>
                </a:lnTo>
                <a:cubicBezTo>
                  <a:pt x="9924" y="3364"/>
                  <a:pt x="10053" y="6659"/>
                  <a:pt x="9977" y="9991"/>
                </a:cubicBezTo>
                <a:lnTo>
                  <a:pt x="0" y="9983"/>
                </a:lnTo>
                <a:close/>
              </a:path>
            </a:pathLst>
          </a:custGeom>
          <a:solidFill>
            <a:srgbClr val="F2611B"/>
          </a:solidFill>
          <a:ln w="0">
            <a:solidFill>
              <a:schemeClr val="bg1">
                <a:alpha val="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5" name="Content Placeholder 2">
            <a:extLst>
              <a:ext uri="{FF2B5EF4-FFF2-40B4-BE49-F238E27FC236}">
                <a16:creationId xmlns:a16="http://schemas.microsoft.com/office/drawing/2014/main" id="{AA84DF67-C16B-4DED-803D-C1F9972718D8}"/>
              </a:ext>
            </a:extLst>
          </p:cNvPr>
          <p:cNvSpPr txBox="1">
            <a:spLocks/>
          </p:cNvSpPr>
          <p:nvPr userDrawn="1"/>
        </p:nvSpPr>
        <p:spPr>
          <a:xfrm>
            <a:off x="9607843" y="6266985"/>
            <a:ext cx="1546249" cy="193899"/>
          </a:xfrm>
          <a:prstGeom prst="rect">
            <a:avLst/>
          </a:prstGeom>
        </p:spPr>
        <p:txBody>
          <a:bodyPr vert="horz" wrap="square" lIns="0" tIns="0" rIns="0" bIns="0" rtlCol="0" anchor="ctr"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b="1" kern="0" spc="100" err="1">
                <a:solidFill>
                  <a:srgbClr val="114F6C"/>
                </a:solidFill>
                <a:latin typeface="Roboto" panose="02000000000000000000" pitchFamily="2" charset="0"/>
                <a:ea typeface="Roboto" panose="02000000000000000000" pitchFamily="2" charset="0"/>
              </a:rPr>
              <a:t>www.nrla.org.uk</a:t>
            </a:r>
            <a:endParaRPr lang="en-US" sz="1400" b="1" kern="0" spc="100">
              <a:solidFill>
                <a:srgbClr val="114F6C"/>
              </a:solidFill>
              <a:latin typeface="Roboto" panose="02000000000000000000" pitchFamily="2" charset="0"/>
              <a:ea typeface="Roboto" panose="02000000000000000000" pitchFamily="2" charset="0"/>
            </a:endParaRPr>
          </a:p>
        </p:txBody>
      </p:sp>
      <p:pic>
        <p:nvPicPr>
          <p:cNvPr id="8" name="Picture 7">
            <a:extLst>
              <a:ext uri="{FF2B5EF4-FFF2-40B4-BE49-F238E27FC236}">
                <a16:creationId xmlns:a16="http://schemas.microsoft.com/office/drawing/2014/main" id="{BAE6B4C7-F9C1-5DFC-6E76-262C2E272230}"/>
              </a:ext>
            </a:extLst>
          </p:cNvPr>
          <p:cNvPicPr>
            <a:picLocks noChangeAspect="1"/>
          </p:cNvPicPr>
          <p:nvPr userDrawn="1"/>
        </p:nvPicPr>
        <p:blipFill>
          <a:blip r:embed="rId2"/>
          <a:stretch>
            <a:fillRect/>
          </a:stretch>
        </p:blipFill>
        <p:spPr>
          <a:xfrm>
            <a:off x="487491" y="5722064"/>
            <a:ext cx="1546249" cy="839804"/>
          </a:xfrm>
          <a:prstGeom prst="rect">
            <a:avLst/>
          </a:prstGeom>
        </p:spPr>
      </p:pic>
      <p:sp>
        <p:nvSpPr>
          <p:cNvPr id="4" name="Text Placeholder 3">
            <a:extLst>
              <a:ext uri="{FF2B5EF4-FFF2-40B4-BE49-F238E27FC236}">
                <a16:creationId xmlns:a16="http://schemas.microsoft.com/office/drawing/2014/main" id="{6C63D89F-89E2-BBD1-5FD2-C89EEE86C163}"/>
              </a:ext>
            </a:extLst>
          </p:cNvPr>
          <p:cNvSpPr>
            <a:spLocks noGrp="1"/>
          </p:cNvSpPr>
          <p:nvPr>
            <p:ph type="body" sz="quarter" idx="10" hasCustomPrompt="1"/>
          </p:nvPr>
        </p:nvSpPr>
        <p:spPr>
          <a:xfrm>
            <a:off x="1004317" y="675213"/>
            <a:ext cx="10183366" cy="755354"/>
          </a:xfrm>
          <a:prstGeom prst="rect">
            <a:avLst/>
          </a:prstGeom>
        </p:spPr>
        <p:txBody>
          <a:bodyPr/>
          <a:lstStyle>
            <a:lvl1pPr marL="0" indent="0">
              <a:buNone/>
              <a:defRPr sz="5400" b="1">
                <a:solidFill>
                  <a:srgbClr val="F37423"/>
                </a:solidFill>
              </a:defRPr>
            </a:lvl1pPr>
          </a:lstStyle>
          <a:p>
            <a:pPr lvl="0"/>
            <a:r>
              <a:rPr lang="en-US"/>
              <a:t>Click to edit title</a:t>
            </a:r>
          </a:p>
        </p:txBody>
      </p:sp>
      <p:sp>
        <p:nvSpPr>
          <p:cNvPr id="6" name="Text Placeholder 5">
            <a:extLst>
              <a:ext uri="{FF2B5EF4-FFF2-40B4-BE49-F238E27FC236}">
                <a16:creationId xmlns:a16="http://schemas.microsoft.com/office/drawing/2014/main" id="{EB2EA9E9-8A30-CB04-60CE-F4C800104423}"/>
              </a:ext>
            </a:extLst>
          </p:cNvPr>
          <p:cNvSpPr>
            <a:spLocks noGrp="1"/>
          </p:cNvSpPr>
          <p:nvPr>
            <p:ph type="body" sz="quarter" idx="11" hasCustomPrompt="1"/>
          </p:nvPr>
        </p:nvSpPr>
        <p:spPr>
          <a:xfrm>
            <a:off x="1033200" y="1753200"/>
            <a:ext cx="5281200" cy="3648491"/>
          </a:xfrm>
          <a:prstGeom prst="rect">
            <a:avLst/>
          </a:prstGeom>
        </p:spPr>
        <p:txBody>
          <a:bodyPr/>
          <a:lstStyle>
            <a:lvl1pPr marL="0" indent="0">
              <a:buNone/>
              <a:defRPr sz="1800">
                <a:solidFill>
                  <a:schemeClr val="bg2"/>
                </a:solidFill>
              </a:defRPr>
            </a:lvl1pPr>
          </a:lstStyle>
          <a:p>
            <a:pPr lvl="0"/>
            <a:r>
              <a:rPr lang="en-US"/>
              <a:t>Click to edit text</a:t>
            </a:r>
            <a:endParaRPr lang="en-GB"/>
          </a:p>
        </p:txBody>
      </p:sp>
      <p:sp>
        <p:nvSpPr>
          <p:cNvPr id="9" name="Text Placeholder 5">
            <a:extLst>
              <a:ext uri="{FF2B5EF4-FFF2-40B4-BE49-F238E27FC236}">
                <a16:creationId xmlns:a16="http://schemas.microsoft.com/office/drawing/2014/main" id="{AAB299DD-F145-AB53-F350-118F7002CB7F}"/>
              </a:ext>
            </a:extLst>
          </p:cNvPr>
          <p:cNvSpPr>
            <a:spLocks noGrp="1"/>
          </p:cNvSpPr>
          <p:nvPr>
            <p:ph type="body" sz="quarter" idx="12" hasCustomPrompt="1"/>
          </p:nvPr>
        </p:nvSpPr>
        <p:spPr>
          <a:xfrm>
            <a:off x="8064000" y="1753200"/>
            <a:ext cx="3531600" cy="4424400"/>
          </a:xfrm>
          <a:prstGeom prst="rect">
            <a:avLst/>
          </a:prstGeom>
        </p:spPr>
        <p:txBody>
          <a:bodyPr/>
          <a:lstStyle>
            <a:lvl1pPr marL="0" indent="0">
              <a:buNone/>
              <a:defRPr sz="1800">
                <a:solidFill>
                  <a:schemeClr val="bg2"/>
                </a:solidFill>
              </a:defRPr>
            </a:lvl1pPr>
          </a:lstStyle>
          <a:p>
            <a:pPr lvl="0"/>
            <a:r>
              <a:rPr lang="en-US"/>
              <a:t>Click to edit text</a:t>
            </a:r>
            <a:endParaRPr lang="en-GB"/>
          </a:p>
        </p:txBody>
      </p:sp>
      <p:pic>
        <p:nvPicPr>
          <p:cNvPr id="10" name="Picture 9">
            <a:extLst>
              <a:ext uri="{FF2B5EF4-FFF2-40B4-BE49-F238E27FC236}">
                <a16:creationId xmlns:a16="http://schemas.microsoft.com/office/drawing/2014/main" id="{52463A10-959C-D09B-D833-049B1779EF26}"/>
              </a:ext>
            </a:extLst>
          </p:cNvPr>
          <p:cNvPicPr>
            <a:picLocks noChangeAspect="1"/>
          </p:cNvPicPr>
          <p:nvPr userDrawn="1"/>
        </p:nvPicPr>
        <p:blipFill>
          <a:blip r:embed="rId3">
            <a:biLevel thresh="25000"/>
          </a:blip>
          <a:stretch>
            <a:fillRect/>
          </a:stretch>
        </p:blipFill>
        <p:spPr>
          <a:xfrm>
            <a:off x="497537" y="548727"/>
            <a:ext cx="595397" cy="755354"/>
          </a:xfrm>
          <a:prstGeom prst="rect">
            <a:avLst/>
          </a:prstGeom>
        </p:spPr>
      </p:pic>
    </p:spTree>
    <p:extLst>
      <p:ext uri="{BB962C8B-B14F-4D97-AF65-F5344CB8AC3E}">
        <p14:creationId xmlns:p14="http://schemas.microsoft.com/office/powerpoint/2010/main" val="10266397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ubheading Blue 1">
    <p:bg>
      <p:bgPr>
        <a:gradFill>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AE6B4C7-F9C1-5DFC-6E76-262C2E272230}"/>
              </a:ext>
            </a:extLst>
          </p:cNvPr>
          <p:cNvPicPr>
            <a:picLocks noChangeAspect="1"/>
          </p:cNvPicPr>
          <p:nvPr userDrawn="1"/>
        </p:nvPicPr>
        <p:blipFill>
          <a:blip r:embed="rId2"/>
          <a:stretch>
            <a:fillRect/>
          </a:stretch>
        </p:blipFill>
        <p:spPr>
          <a:xfrm>
            <a:off x="487491" y="5722064"/>
            <a:ext cx="1546249" cy="839804"/>
          </a:xfrm>
          <a:prstGeom prst="rect">
            <a:avLst/>
          </a:prstGeom>
        </p:spPr>
      </p:pic>
      <p:sp>
        <p:nvSpPr>
          <p:cNvPr id="9" name="Content Placeholder 2">
            <a:extLst>
              <a:ext uri="{FF2B5EF4-FFF2-40B4-BE49-F238E27FC236}">
                <a16:creationId xmlns:a16="http://schemas.microsoft.com/office/drawing/2014/main" id="{B2DA134C-8B04-AB9A-6960-A717A881BE55}"/>
              </a:ext>
            </a:extLst>
          </p:cNvPr>
          <p:cNvSpPr txBox="1">
            <a:spLocks/>
          </p:cNvSpPr>
          <p:nvPr userDrawn="1"/>
        </p:nvSpPr>
        <p:spPr>
          <a:xfrm>
            <a:off x="9607843" y="6266985"/>
            <a:ext cx="1546249" cy="193899"/>
          </a:xfrm>
          <a:prstGeom prst="rect">
            <a:avLst/>
          </a:prstGeom>
        </p:spPr>
        <p:txBody>
          <a:bodyPr vert="horz" wrap="square" lIns="0" tIns="0" rIns="0" bIns="0" rtlCol="0" anchor="ctr"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b="1" kern="0" spc="100">
                <a:solidFill>
                  <a:srgbClr val="F37321"/>
                </a:solidFill>
                <a:latin typeface="Roboto" panose="02000000000000000000" pitchFamily="2" charset="0"/>
                <a:ea typeface="Roboto" panose="02000000000000000000" pitchFamily="2" charset="0"/>
              </a:rPr>
              <a:t>www.nrla.org.uk</a:t>
            </a:r>
          </a:p>
        </p:txBody>
      </p:sp>
      <p:pic>
        <p:nvPicPr>
          <p:cNvPr id="2" name="Picture 1">
            <a:extLst>
              <a:ext uri="{FF2B5EF4-FFF2-40B4-BE49-F238E27FC236}">
                <a16:creationId xmlns:a16="http://schemas.microsoft.com/office/drawing/2014/main" id="{6D183BAA-E998-19E2-4D06-8CFC409CDA26}"/>
              </a:ext>
            </a:extLst>
          </p:cNvPr>
          <p:cNvPicPr>
            <a:picLocks noChangeAspect="1"/>
          </p:cNvPicPr>
          <p:nvPr userDrawn="1"/>
        </p:nvPicPr>
        <p:blipFill>
          <a:blip r:embed="rId3"/>
          <a:stretch>
            <a:fillRect/>
          </a:stretch>
        </p:blipFill>
        <p:spPr>
          <a:xfrm>
            <a:off x="497537" y="548727"/>
            <a:ext cx="595397" cy="755354"/>
          </a:xfrm>
          <a:prstGeom prst="rect">
            <a:avLst/>
          </a:prstGeom>
        </p:spPr>
      </p:pic>
      <p:sp>
        <p:nvSpPr>
          <p:cNvPr id="4" name="Text Placeholder 3">
            <a:extLst>
              <a:ext uri="{FF2B5EF4-FFF2-40B4-BE49-F238E27FC236}">
                <a16:creationId xmlns:a16="http://schemas.microsoft.com/office/drawing/2014/main" id="{6C63D89F-89E2-BBD1-5FD2-C89EEE86C163}"/>
              </a:ext>
            </a:extLst>
          </p:cNvPr>
          <p:cNvSpPr>
            <a:spLocks noGrp="1"/>
          </p:cNvSpPr>
          <p:nvPr>
            <p:ph type="body" sz="quarter" idx="10" hasCustomPrompt="1"/>
          </p:nvPr>
        </p:nvSpPr>
        <p:spPr>
          <a:xfrm>
            <a:off x="1004316" y="675213"/>
            <a:ext cx="10271249" cy="755354"/>
          </a:xfrm>
          <a:prstGeom prst="rect">
            <a:avLst/>
          </a:prstGeom>
        </p:spPr>
        <p:txBody>
          <a:bodyPr/>
          <a:lstStyle>
            <a:lvl1pPr marL="0" indent="0">
              <a:buNone/>
              <a:defRPr sz="5400" b="1">
                <a:solidFill>
                  <a:srgbClr val="F37423"/>
                </a:solidFill>
              </a:defRPr>
            </a:lvl1pPr>
          </a:lstStyle>
          <a:p>
            <a:pPr lvl="0"/>
            <a:r>
              <a:rPr lang="en-US"/>
              <a:t>Click to edit title</a:t>
            </a:r>
          </a:p>
        </p:txBody>
      </p:sp>
      <p:sp>
        <p:nvSpPr>
          <p:cNvPr id="6" name="Text Placeholder 5">
            <a:extLst>
              <a:ext uri="{FF2B5EF4-FFF2-40B4-BE49-F238E27FC236}">
                <a16:creationId xmlns:a16="http://schemas.microsoft.com/office/drawing/2014/main" id="{EB2EA9E9-8A30-CB04-60CE-F4C800104423}"/>
              </a:ext>
            </a:extLst>
          </p:cNvPr>
          <p:cNvSpPr>
            <a:spLocks noGrp="1"/>
          </p:cNvSpPr>
          <p:nvPr>
            <p:ph type="body" sz="quarter" idx="11" hasCustomPrompt="1"/>
          </p:nvPr>
        </p:nvSpPr>
        <p:spPr>
          <a:xfrm>
            <a:off x="1004316" y="1766887"/>
            <a:ext cx="10271250" cy="3648491"/>
          </a:xfrm>
          <a:prstGeom prst="rect">
            <a:avLst/>
          </a:prstGeom>
        </p:spPr>
        <p:txBody>
          <a:bodyPr/>
          <a:lstStyle>
            <a:lvl1pPr marL="0" indent="0">
              <a:buNone/>
              <a:defRPr sz="1800">
                <a:solidFill>
                  <a:schemeClr val="bg2"/>
                </a:solidFill>
              </a:defRPr>
            </a:lvl1pPr>
          </a:lstStyle>
          <a:p>
            <a:pPr lvl="0"/>
            <a:r>
              <a:rPr lang="en-US"/>
              <a:t>Click to edit text</a:t>
            </a:r>
            <a:endParaRPr lang="en-GB"/>
          </a:p>
        </p:txBody>
      </p:sp>
    </p:spTree>
    <p:extLst>
      <p:ext uri="{BB962C8B-B14F-4D97-AF65-F5344CB8AC3E}">
        <p14:creationId xmlns:p14="http://schemas.microsoft.com/office/powerpoint/2010/main" val="2020973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Internal Title Slide">
    <p:bg>
      <p:bgPr>
        <a:gradFill>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3" name="Picture 2" descr="A row of houses with bushes&#10;&#10;Description automatically generated">
            <a:extLst>
              <a:ext uri="{FF2B5EF4-FFF2-40B4-BE49-F238E27FC236}">
                <a16:creationId xmlns:a16="http://schemas.microsoft.com/office/drawing/2014/main" id="{54157E3E-E021-863A-8450-75A67F939926}"/>
              </a:ext>
            </a:extLst>
          </p:cNvPr>
          <p:cNvPicPr/>
          <p:nvPr userDrawn="1"/>
        </p:nvPicPr>
        <p:blipFill rotWithShape="1">
          <a:blip r:embed="rId2">
            <a:alphaModFix amt="24000"/>
          </a:blip>
          <a:srcRect t="10466" b="10803"/>
          <a:stretch/>
        </p:blipFill>
        <p:spPr>
          <a:xfrm>
            <a:off x="0" y="0"/>
            <a:ext cx="12192000" cy="6858000"/>
          </a:xfrm>
          <a:prstGeom prst="rect">
            <a:avLst/>
          </a:prstGeom>
        </p:spPr>
      </p:pic>
      <p:sp>
        <p:nvSpPr>
          <p:cNvPr id="2" name="Rectangle 1">
            <a:extLst>
              <a:ext uri="{FF2B5EF4-FFF2-40B4-BE49-F238E27FC236}">
                <a16:creationId xmlns:a16="http://schemas.microsoft.com/office/drawing/2014/main" id="{49091D33-CCA8-D050-91F5-A412743ECD94}"/>
              </a:ext>
            </a:extLst>
          </p:cNvPr>
          <p:cNvSpPr/>
          <p:nvPr userDrawn="1"/>
        </p:nvSpPr>
        <p:spPr>
          <a:xfrm rot="5400000">
            <a:off x="1496859" y="-1487979"/>
            <a:ext cx="6889774" cy="9865733"/>
          </a:xfrm>
          <a:prstGeom prst="rect">
            <a:avLst/>
          </a:prstGeom>
          <a:gradFill flip="none" rotWithShape="1">
            <a:gsLst>
              <a:gs pos="0">
                <a:schemeClr val="dk1">
                  <a:lumMod val="67000"/>
                </a:schemeClr>
              </a:gs>
              <a:gs pos="48000">
                <a:schemeClr val="dk1">
                  <a:lumMod val="97000"/>
                  <a:lumOff val="3000"/>
                </a:schemeClr>
              </a:gs>
              <a:gs pos="100000">
                <a:schemeClr val="dk1">
                  <a:lumMod val="60000"/>
                  <a:lumOff val="40000"/>
                  <a:alpha val="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AE6B4C7-F9C1-5DFC-6E76-262C2E272230}"/>
              </a:ext>
            </a:extLst>
          </p:cNvPr>
          <p:cNvPicPr>
            <a:picLocks noChangeAspect="1"/>
          </p:cNvPicPr>
          <p:nvPr userDrawn="1"/>
        </p:nvPicPr>
        <p:blipFill>
          <a:blip r:embed="rId3"/>
          <a:stretch>
            <a:fillRect/>
          </a:stretch>
        </p:blipFill>
        <p:spPr>
          <a:xfrm>
            <a:off x="487491" y="5722064"/>
            <a:ext cx="1546249" cy="839804"/>
          </a:xfrm>
          <a:prstGeom prst="rect">
            <a:avLst/>
          </a:prstGeom>
        </p:spPr>
      </p:pic>
      <p:sp>
        <p:nvSpPr>
          <p:cNvPr id="14" name="Text Placeholder 13">
            <a:extLst>
              <a:ext uri="{FF2B5EF4-FFF2-40B4-BE49-F238E27FC236}">
                <a16:creationId xmlns:a16="http://schemas.microsoft.com/office/drawing/2014/main" id="{CAEE9948-E80F-E198-0A77-94534CC695EE}"/>
              </a:ext>
            </a:extLst>
          </p:cNvPr>
          <p:cNvSpPr>
            <a:spLocks noGrp="1"/>
          </p:cNvSpPr>
          <p:nvPr>
            <p:ph type="body" sz="quarter" idx="10" hasCustomPrompt="1"/>
          </p:nvPr>
        </p:nvSpPr>
        <p:spPr>
          <a:xfrm>
            <a:off x="1475999" y="2458800"/>
            <a:ext cx="9088427" cy="839804"/>
          </a:xfrm>
          <a:prstGeom prst="rect">
            <a:avLst/>
          </a:prstGeom>
        </p:spPr>
        <p:txBody>
          <a:bodyPr/>
          <a:lstStyle>
            <a:lvl1pPr marL="0" indent="0">
              <a:buNone/>
              <a:defRPr sz="5400" b="1">
                <a:solidFill>
                  <a:schemeClr val="bg1"/>
                </a:solidFill>
              </a:defRPr>
            </a:lvl1pPr>
          </a:lstStyle>
          <a:p>
            <a:pPr lvl="0"/>
            <a:r>
              <a:rPr lang="en-US"/>
              <a:t>Click to edit title</a:t>
            </a:r>
          </a:p>
        </p:txBody>
      </p:sp>
      <p:sp>
        <p:nvSpPr>
          <p:cNvPr id="4" name="Data 21">
            <a:extLst>
              <a:ext uri="{FF2B5EF4-FFF2-40B4-BE49-F238E27FC236}">
                <a16:creationId xmlns:a16="http://schemas.microsoft.com/office/drawing/2014/main" id="{E16FB266-0653-0D56-C702-A7DC91991C94}"/>
              </a:ext>
            </a:extLst>
          </p:cNvPr>
          <p:cNvSpPr/>
          <p:nvPr userDrawn="1"/>
        </p:nvSpPr>
        <p:spPr>
          <a:xfrm>
            <a:off x="9293469" y="0"/>
            <a:ext cx="2915021" cy="6858001"/>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1610"/>
              <a:gd name="connsiteY0" fmla="*/ 10000 h 10000"/>
              <a:gd name="connsiteX1" fmla="*/ 2000 w 11610"/>
              <a:gd name="connsiteY1" fmla="*/ 0 h 10000"/>
              <a:gd name="connsiteX2" fmla="*/ 11610 w 11610"/>
              <a:gd name="connsiteY2" fmla="*/ 0 h 10000"/>
              <a:gd name="connsiteX3" fmla="*/ 8000 w 11610"/>
              <a:gd name="connsiteY3" fmla="*/ 10000 h 10000"/>
              <a:gd name="connsiteX4" fmla="*/ 0 w 11610"/>
              <a:gd name="connsiteY4" fmla="*/ 10000 h 10000"/>
              <a:gd name="connsiteX0" fmla="*/ 0 w 13647"/>
              <a:gd name="connsiteY0" fmla="*/ 10000 h 10000"/>
              <a:gd name="connsiteX1" fmla="*/ 4037 w 13647"/>
              <a:gd name="connsiteY1" fmla="*/ 0 h 10000"/>
              <a:gd name="connsiteX2" fmla="*/ 13647 w 13647"/>
              <a:gd name="connsiteY2" fmla="*/ 0 h 10000"/>
              <a:gd name="connsiteX3" fmla="*/ 10037 w 13647"/>
              <a:gd name="connsiteY3" fmla="*/ 10000 h 10000"/>
              <a:gd name="connsiteX4" fmla="*/ 0 w 13647"/>
              <a:gd name="connsiteY4" fmla="*/ 10000 h 10000"/>
              <a:gd name="connsiteX0" fmla="*/ 0 w 13647"/>
              <a:gd name="connsiteY0" fmla="*/ 10021 h 10021"/>
              <a:gd name="connsiteX1" fmla="*/ 3548 w 13647"/>
              <a:gd name="connsiteY1" fmla="*/ 0 h 10021"/>
              <a:gd name="connsiteX2" fmla="*/ 13647 w 13647"/>
              <a:gd name="connsiteY2" fmla="*/ 21 h 10021"/>
              <a:gd name="connsiteX3" fmla="*/ 10037 w 13647"/>
              <a:gd name="connsiteY3" fmla="*/ 10021 h 10021"/>
              <a:gd name="connsiteX4" fmla="*/ 0 w 13647"/>
              <a:gd name="connsiteY4" fmla="*/ 10021 h 10021"/>
              <a:gd name="connsiteX0" fmla="*/ 0 w 13647"/>
              <a:gd name="connsiteY0" fmla="*/ 10021 h 10061"/>
              <a:gd name="connsiteX1" fmla="*/ 3548 w 13647"/>
              <a:gd name="connsiteY1" fmla="*/ 0 h 10061"/>
              <a:gd name="connsiteX2" fmla="*/ 13647 w 13647"/>
              <a:gd name="connsiteY2" fmla="*/ 21 h 10061"/>
              <a:gd name="connsiteX3" fmla="*/ 13551 w 13647"/>
              <a:gd name="connsiteY3" fmla="*/ 10061 h 10061"/>
              <a:gd name="connsiteX4" fmla="*/ 0 w 13647"/>
              <a:gd name="connsiteY4" fmla="*/ 10021 h 10061"/>
              <a:gd name="connsiteX0" fmla="*/ 0 w 13647"/>
              <a:gd name="connsiteY0" fmla="*/ 10021 h 10061"/>
              <a:gd name="connsiteX1" fmla="*/ 3548 w 13647"/>
              <a:gd name="connsiteY1" fmla="*/ 0 h 10061"/>
              <a:gd name="connsiteX2" fmla="*/ 13647 w 13647"/>
              <a:gd name="connsiteY2" fmla="*/ 21 h 10061"/>
              <a:gd name="connsiteX3" fmla="*/ 13631 w 13647"/>
              <a:gd name="connsiteY3" fmla="*/ 10061 h 10061"/>
              <a:gd name="connsiteX4" fmla="*/ 0 w 13647"/>
              <a:gd name="connsiteY4" fmla="*/ 10021 h 10061"/>
              <a:gd name="connsiteX0" fmla="*/ 0 w 13647"/>
              <a:gd name="connsiteY0" fmla="*/ 10021 h 10061"/>
              <a:gd name="connsiteX1" fmla="*/ 3548 w 13647"/>
              <a:gd name="connsiteY1" fmla="*/ 0 h 10061"/>
              <a:gd name="connsiteX2" fmla="*/ 13647 w 13647"/>
              <a:gd name="connsiteY2" fmla="*/ 21 h 10061"/>
              <a:gd name="connsiteX3" fmla="*/ 13631 w 13647"/>
              <a:gd name="connsiteY3" fmla="*/ 10061 h 10061"/>
              <a:gd name="connsiteX4" fmla="*/ 0 w 13647"/>
              <a:gd name="connsiteY4" fmla="*/ 10021 h 10061"/>
              <a:gd name="connsiteX0" fmla="*/ 0 w 13650"/>
              <a:gd name="connsiteY0" fmla="*/ 10021 h 10061"/>
              <a:gd name="connsiteX1" fmla="*/ 3548 w 13650"/>
              <a:gd name="connsiteY1" fmla="*/ 0 h 10061"/>
              <a:gd name="connsiteX2" fmla="*/ 13647 w 13650"/>
              <a:gd name="connsiteY2" fmla="*/ 21 h 10061"/>
              <a:gd name="connsiteX3" fmla="*/ 13631 w 13650"/>
              <a:gd name="connsiteY3" fmla="*/ 10061 h 10061"/>
              <a:gd name="connsiteX4" fmla="*/ 0 w 13650"/>
              <a:gd name="connsiteY4" fmla="*/ 10021 h 10061"/>
              <a:gd name="connsiteX0" fmla="*/ 0 w 13631"/>
              <a:gd name="connsiteY0" fmla="*/ 10021 h 10061"/>
              <a:gd name="connsiteX1" fmla="*/ 3548 w 13631"/>
              <a:gd name="connsiteY1" fmla="*/ 0 h 10061"/>
              <a:gd name="connsiteX2" fmla="*/ 9421 w 13631"/>
              <a:gd name="connsiteY2" fmla="*/ 21 h 10061"/>
              <a:gd name="connsiteX3" fmla="*/ 13631 w 13631"/>
              <a:gd name="connsiteY3" fmla="*/ 10061 h 10061"/>
              <a:gd name="connsiteX4" fmla="*/ 0 w 13631"/>
              <a:gd name="connsiteY4" fmla="*/ 10021 h 10061"/>
              <a:gd name="connsiteX0" fmla="*/ 0 w 9529"/>
              <a:gd name="connsiteY0" fmla="*/ 10021 h 10245"/>
              <a:gd name="connsiteX1" fmla="*/ 3548 w 9529"/>
              <a:gd name="connsiteY1" fmla="*/ 0 h 10245"/>
              <a:gd name="connsiteX2" fmla="*/ 9421 w 9529"/>
              <a:gd name="connsiteY2" fmla="*/ 21 h 10245"/>
              <a:gd name="connsiteX3" fmla="*/ 9525 w 9529"/>
              <a:gd name="connsiteY3" fmla="*/ 10245 h 10245"/>
              <a:gd name="connsiteX4" fmla="*/ 0 w 9529"/>
              <a:gd name="connsiteY4" fmla="*/ 10021 h 10245"/>
              <a:gd name="connsiteX0" fmla="*/ 0 w 10031"/>
              <a:gd name="connsiteY0" fmla="*/ 9781 h 9791"/>
              <a:gd name="connsiteX1" fmla="*/ 3723 w 10031"/>
              <a:gd name="connsiteY1" fmla="*/ 0 h 9791"/>
              <a:gd name="connsiteX2" fmla="*/ 9887 w 10031"/>
              <a:gd name="connsiteY2" fmla="*/ 20 h 9791"/>
              <a:gd name="connsiteX3" fmla="*/ 10027 w 10031"/>
              <a:gd name="connsiteY3" fmla="*/ 9791 h 9791"/>
              <a:gd name="connsiteX4" fmla="*/ 0 w 10031"/>
              <a:gd name="connsiteY4" fmla="*/ 9781 h 9791"/>
              <a:gd name="connsiteX0" fmla="*/ 0 w 10000"/>
              <a:gd name="connsiteY0" fmla="*/ 10062 h 10072"/>
              <a:gd name="connsiteX1" fmla="*/ 3711 w 10000"/>
              <a:gd name="connsiteY1" fmla="*/ 72 h 10072"/>
              <a:gd name="connsiteX2" fmla="*/ 9887 w 10000"/>
              <a:gd name="connsiteY2" fmla="*/ 0 h 10072"/>
              <a:gd name="connsiteX3" fmla="*/ 9996 w 10000"/>
              <a:gd name="connsiteY3" fmla="*/ 10072 h 10072"/>
              <a:gd name="connsiteX4" fmla="*/ 0 w 10000"/>
              <a:gd name="connsiteY4" fmla="*/ 10062 h 10072"/>
              <a:gd name="connsiteX0" fmla="*/ 0 w 10000"/>
              <a:gd name="connsiteY0" fmla="*/ 10024 h 10034"/>
              <a:gd name="connsiteX1" fmla="*/ 3711 w 10000"/>
              <a:gd name="connsiteY1" fmla="*/ 34 h 10034"/>
              <a:gd name="connsiteX2" fmla="*/ 9861 w 10000"/>
              <a:gd name="connsiteY2" fmla="*/ 0 h 10034"/>
              <a:gd name="connsiteX3" fmla="*/ 9996 w 10000"/>
              <a:gd name="connsiteY3" fmla="*/ 10034 h 10034"/>
              <a:gd name="connsiteX4" fmla="*/ 0 w 10000"/>
              <a:gd name="connsiteY4" fmla="*/ 10024 h 10034"/>
              <a:gd name="connsiteX0" fmla="*/ 0 w 10000"/>
              <a:gd name="connsiteY0" fmla="*/ 9996 h 10006"/>
              <a:gd name="connsiteX1" fmla="*/ 3711 w 10000"/>
              <a:gd name="connsiteY1" fmla="*/ 6 h 10006"/>
              <a:gd name="connsiteX2" fmla="*/ 9866 w 10000"/>
              <a:gd name="connsiteY2" fmla="*/ 0 h 10006"/>
              <a:gd name="connsiteX3" fmla="*/ 9996 w 10000"/>
              <a:gd name="connsiteY3" fmla="*/ 10006 h 10006"/>
              <a:gd name="connsiteX4" fmla="*/ 0 w 10000"/>
              <a:gd name="connsiteY4" fmla="*/ 9996 h 10006"/>
              <a:gd name="connsiteX0" fmla="*/ 0 w 10000"/>
              <a:gd name="connsiteY0" fmla="*/ 9999 h 10009"/>
              <a:gd name="connsiteX1" fmla="*/ 3716 w 10000"/>
              <a:gd name="connsiteY1" fmla="*/ 0 h 10009"/>
              <a:gd name="connsiteX2" fmla="*/ 9866 w 10000"/>
              <a:gd name="connsiteY2" fmla="*/ 3 h 10009"/>
              <a:gd name="connsiteX3" fmla="*/ 9996 w 10000"/>
              <a:gd name="connsiteY3" fmla="*/ 10009 h 10009"/>
              <a:gd name="connsiteX4" fmla="*/ 0 w 10000"/>
              <a:gd name="connsiteY4" fmla="*/ 9999 h 10009"/>
              <a:gd name="connsiteX0" fmla="*/ 0 w 9996"/>
              <a:gd name="connsiteY0" fmla="*/ 9999 h 10009"/>
              <a:gd name="connsiteX1" fmla="*/ 3716 w 9996"/>
              <a:gd name="connsiteY1" fmla="*/ 0 h 10009"/>
              <a:gd name="connsiteX2" fmla="*/ 6059 w 9996"/>
              <a:gd name="connsiteY2" fmla="*/ 16 h 10009"/>
              <a:gd name="connsiteX3" fmla="*/ 9996 w 9996"/>
              <a:gd name="connsiteY3" fmla="*/ 10009 h 10009"/>
              <a:gd name="connsiteX4" fmla="*/ 0 w 9996"/>
              <a:gd name="connsiteY4" fmla="*/ 9999 h 10009"/>
              <a:gd name="connsiteX0" fmla="*/ 0 w 10000"/>
              <a:gd name="connsiteY0" fmla="*/ 9990 h 10000"/>
              <a:gd name="connsiteX1" fmla="*/ 3717 w 10000"/>
              <a:gd name="connsiteY1" fmla="*/ 0 h 10000"/>
              <a:gd name="connsiteX2" fmla="*/ 5719 w 10000"/>
              <a:gd name="connsiteY2" fmla="*/ 3 h 10000"/>
              <a:gd name="connsiteX3" fmla="*/ 10000 w 10000"/>
              <a:gd name="connsiteY3" fmla="*/ 10000 h 10000"/>
              <a:gd name="connsiteX4" fmla="*/ 0 w 10000"/>
              <a:gd name="connsiteY4" fmla="*/ 9990 h 10000"/>
              <a:gd name="connsiteX0" fmla="*/ 0 w 10000"/>
              <a:gd name="connsiteY0" fmla="*/ 9990 h 10000"/>
              <a:gd name="connsiteX1" fmla="*/ 3717 w 10000"/>
              <a:gd name="connsiteY1" fmla="*/ 0 h 10000"/>
              <a:gd name="connsiteX2" fmla="*/ 5198 w 10000"/>
              <a:gd name="connsiteY2" fmla="*/ 16 h 10000"/>
              <a:gd name="connsiteX3" fmla="*/ 10000 w 10000"/>
              <a:gd name="connsiteY3" fmla="*/ 10000 h 10000"/>
              <a:gd name="connsiteX4" fmla="*/ 0 w 10000"/>
              <a:gd name="connsiteY4" fmla="*/ 9990 h 10000"/>
              <a:gd name="connsiteX0" fmla="*/ 0 w 10000"/>
              <a:gd name="connsiteY0" fmla="*/ 9990 h 10000"/>
              <a:gd name="connsiteX1" fmla="*/ 3717 w 10000"/>
              <a:gd name="connsiteY1" fmla="*/ 0 h 10000"/>
              <a:gd name="connsiteX2" fmla="*/ 4499 w 10000"/>
              <a:gd name="connsiteY2" fmla="*/ 29 h 10000"/>
              <a:gd name="connsiteX3" fmla="*/ 10000 w 10000"/>
              <a:gd name="connsiteY3" fmla="*/ 10000 h 10000"/>
              <a:gd name="connsiteX4" fmla="*/ 0 w 10000"/>
              <a:gd name="connsiteY4" fmla="*/ 9990 h 10000"/>
              <a:gd name="connsiteX0" fmla="*/ 0 w 10000"/>
              <a:gd name="connsiteY0" fmla="*/ 9990 h 10000"/>
              <a:gd name="connsiteX1" fmla="*/ 3717 w 10000"/>
              <a:gd name="connsiteY1" fmla="*/ 0 h 10000"/>
              <a:gd name="connsiteX2" fmla="*/ 4143 w 10000"/>
              <a:gd name="connsiteY2" fmla="*/ 42 h 10000"/>
              <a:gd name="connsiteX3" fmla="*/ 10000 w 10000"/>
              <a:gd name="connsiteY3" fmla="*/ 10000 h 10000"/>
              <a:gd name="connsiteX4" fmla="*/ 0 w 10000"/>
              <a:gd name="connsiteY4" fmla="*/ 9990 h 10000"/>
              <a:gd name="connsiteX0" fmla="*/ 0 w 10000"/>
              <a:gd name="connsiteY0" fmla="*/ 9990 h 10000"/>
              <a:gd name="connsiteX1" fmla="*/ 3717 w 10000"/>
              <a:gd name="connsiteY1" fmla="*/ 0 h 10000"/>
              <a:gd name="connsiteX2" fmla="*/ 4335 w 10000"/>
              <a:gd name="connsiteY2" fmla="*/ 42 h 10000"/>
              <a:gd name="connsiteX3" fmla="*/ 10000 w 10000"/>
              <a:gd name="connsiteY3" fmla="*/ 10000 h 10000"/>
              <a:gd name="connsiteX4" fmla="*/ 0 w 10000"/>
              <a:gd name="connsiteY4" fmla="*/ 9990 h 10000"/>
              <a:gd name="connsiteX0" fmla="*/ 0 w 4335"/>
              <a:gd name="connsiteY0" fmla="*/ 9990 h 10013"/>
              <a:gd name="connsiteX1" fmla="*/ 3717 w 4335"/>
              <a:gd name="connsiteY1" fmla="*/ 0 h 10013"/>
              <a:gd name="connsiteX2" fmla="*/ 4335 w 4335"/>
              <a:gd name="connsiteY2" fmla="*/ 42 h 10013"/>
              <a:gd name="connsiteX3" fmla="*/ 4274 w 4335"/>
              <a:gd name="connsiteY3" fmla="*/ 10013 h 10013"/>
              <a:gd name="connsiteX4" fmla="*/ 0 w 4335"/>
              <a:gd name="connsiteY4" fmla="*/ 9990 h 10013"/>
              <a:gd name="connsiteX0" fmla="*/ 0 w 10045"/>
              <a:gd name="connsiteY0" fmla="*/ 9977 h 10013"/>
              <a:gd name="connsiteX1" fmla="*/ 8574 w 10045"/>
              <a:gd name="connsiteY1" fmla="*/ 0 h 10013"/>
              <a:gd name="connsiteX2" fmla="*/ 10000 w 10045"/>
              <a:gd name="connsiteY2" fmla="*/ 42 h 10013"/>
              <a:gd name="connsiteX3" fmla="*/ 10017 w 10045"/>
              <a:gd name="connsiteY3" fmla="*/ 10013 h 10013"/>
              <a:gd name="connsiteX4" fmla="*/ 0 w 10045"/>
              <a:gd name="connsiteY4" fmla="*/ 9977 h 10013"/>
              <a:gd name="connsiteX0" fmla="*/ 0 w 10072"/>
              <a:gd name="connsiteY0" fmla="*/ 9977 h 10026"/>
              <a:gd name="connsiteX1" fmla="*/ 8574 w 10072"/>
              <a:gd name="connsiteY1" fmla="*/ 0 h 10026"/>
              <a:gd name="connsiteX2" fmla="*/ 10000 w 10072"/>
              <a:gd name="connsiteY2" fmla="*/ 42 h 10026"/>
              <a:gd name="connsiteX3" fmla="*/ 10049 w 10072"/>
              <a:gd name="connsiteY3" fmla="*/ 10026 h 10026"/>
              <a:gd name="connsiteX4" fmla="*/ 0 w 10072"/>
              <a:gd name="connsiteY4" fmla="*/ 9977 h 10026"/>
              <a:gd name="connsiteX0" fmla="*/ 0 w 10072"/>
              <a:gd name="connsiteY0" fmla="*/ 9977 h 10026"/>
              <a:gd name="connsiteX1" fmla="*/ 8574 w 10072"/>
              <a:gd name="connsiteY1" fmla="*/ 0 h 10026"/>
              <a:gd name="connsiteX2" fmla="*/ 10000 w 10072"/>
              <a:gd name="connsiteY2" fmla="*/ 0 h 10026"/>
              <a:gd name="connsiteX3" fmla="*/ 10049 w 10072"/>
              <a:gd name="connsiteY3" fmla="*/ 10026 h 10026"/>
              <a:gd name="connsiteX4" fmla="*/ 0 w 10072"/>
              <a:gd name="connsiteY4" fmla="*/ 9977 h 10026"/>
              <a:gd name="connsiteX0" fmla="*/ 0 w 10072"/>
              <a:gd name="connsiteY0" fmla="*/ 9977 h 9994"/>
              <a:gd name="connsiteX1" fmla="*/ 8574 w 10072"/>
              <a:gd name="connsiteY1" fmla="*/ 0 h 9994"/>
              <a:gd name="connsiteX2" fmla="*/ 10000 w 10072"/>
              <a:gd name="connsiteY2" fmla="*/ 0 h 9994"/>
              <a:gd name="connsiteX3" fmla="*/ 10049 w 10072"/>
              <a:gd name="connsiteY3" fmla="*/ 9994 h 9994"/>
              <a:gd name="connsiteX4" fmla="*/ 0 w 10072"/>
              <a:gd name="connsiteY4" fmla="*/ 9977 h 9994"/>
              <a:gd name="connsiteX0" fmla="*/ 0 w 10001"/>
              <a:gd name="connsiteY0" fmla="*/ 9983 h 9991"/>
              <a:gd name="connsiteX1" fmla="*/ 8513 w 10001"/>
              <a:gd name="connsiteY1" fmla="*/ 0 h 9991"/>
              <a:gd name="connsiteX2" fmla="*/ 9929 w 10001"/>
              <a:gd name="connsiteY2" fmla="*/ 0 h 9991"/>
              <a:gd name="connsiteX3" fmla="*/ 9977 w 10001"/>
              <a:gd name="connsiteY3" fmla="*/ 9991 h 9991"/>
              <a:gd name="connsiteX4" fmla="*/ 0 w 10001"/>
              <a:gd name="connsiteY4" fmla="*/ 9983 h 9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 h="9991">
                <a:moveTo>
                  <a:pt x="0" y="9983"/>
                </a:moveTo>
                <a:lnTo>
                  <a:pt x="8513" y="0"/>
                </a:lnTo>
                <a:lnTo>
                  <a:pt x="9929" y="0"/>
                </a:lnTo>
                <a:cubicBezTo>
                  <a:pt x="9924" y="3364"/>
                  <a:pt x="10053" y="6659"/>
                  <a:pt x="9977" y="9991"/>
                </a:cubicBezTo>
                <a:lnTo>
                  <a:pt x="0" y="9983"/>
                </a:lnTo>
                <a:close/>
              </a:path>
            </a:pathLst>
          </a:custGeom>
          <a:solidFill>
            <a:srgbClr val="F2611B"/>
          </a:solidFill>
          <a:ln w="0">
            <a:solidFill>
              <a:schemeClr val="bg1">
                <a:alpha val="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5" name="Content Placeholder 2">
            <a:extLst>
              <a:ext uri="{FF2B5EF4-FFF2-40B4-BE49-F238E27FC236}">
                <a16:creationId xmlns:a16="http://schemas.microsoft.com/office/drawing/2014/main" id="{B4D4B536-C6ED-8562-9466-A67FA0DCBB72}"/>
              </a:ext>
            </a:extLst>
          </p:cNvPr>
          <p:cNvSpPr txBox="1">
            <a:spLocks/>
          </p:cNvSpPr>
          <p:nvPr userDrawn="1"/>
        </p:nvSpPr>
        <p:spPr>
          <a:xfrm>
            <a:off x="9607843" y="6266985"/>
            <a:ext cx="1546249" cy="193899"/>
          </a:xfrm>
          <a:prstGeom prst="rect">
            <a:avLst/>
          </a:prstGeom>
        </p:spPr>
        <p:txBody>
          <a:bodyPr vert="horz" wrap="square" lIns="0" tIns="0" rIns="0" bIns="0" rtlCol="0" anchor="ctr"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b="1" kern="0" spc="100">
                <a:solidFill>
                  <a:srgbClr val="114F6C"/>
                </a:solidFill>
                <a:latin typeface="Roboto" panose="02000000000000000000" pitchFamily="2" charset="0"/>
                <a:ea typeface="Roboto" panose="02000000000000000000" pitchFamily="2" charset="0"/>
                <a:hlinkClick r:id="rId4">
                  <a:extLst>
                    <a:ext uri="{A12FA001-AC4F-418D-AE19-62706E023703}">
                      <ahyp:hlinkClr xmlns:ahyp="http://schemas.microsoft.com/office/drawing/2018/hyperlinkcolor" val="tx"/>
                    </a:ext>
                  </a:extLst>
                </a:hlinkClick>
              </a:rPr>
              <a:t>www.nrla.org.uk</a:t>
            </a:r>
            <a:endParaRPr lang="en-US" sz="1400" b="1" kern="0" spc="100">
              <a:solidFill>
                <a:srgbClr val="114F6C"/>
              </a:solidFill>
              <a:latin typeface="Roboto" panose="02000000000000000000" pitchFamily="2" charset="0"/>
              <a:ea typeface="Roboto" panose="02000000000000000000" pitchFamily="2" charset="0"/>
            </a:endParaRPr>
          </a:p>
        </p:txBody>
      </p:sp>
      <p:sp>
        <p:nvSpPr>
          <p:cNvPr id="10" name="Text Placeholder 9">
            <a:extLst>
              <a:ext uri="{FF2B5EF4-FFF2-40B4-BE49-F238E27FC236}">
                <a16:creationId xmlns:a16="http://schemas.microsoft.com/office/drawing/2014/main" id="{D9613D6A-7B57-9CBF-A9B8-CEE9EB5C08EA}"/>
              </a:ext>
            </a:extLst>
          </p:cNvPr>
          <p:cNvSpPr>
            <a:spLocks noGrp="1"/>
          </p:cNvSpPr>
          <p:nvPr>
            <p:ph type="body" sz="quarter" idx="11" hasCustomPrompt="1"/>
          </p:nvPr>
        </p:nvSpPr>
        <p:spPr>
          <a:xfrm>
            <a:off x="1475999" y="3523663"/>
            <a:ext cx="8680055" cy="515677"/>
          </a:xfrm>
          <a:prstGeom prst="rect">
            <a:avLst/>
          </a:prstGeom>
        </p:spPr>
        <p:txBody>
          <a:bodyPr/>
          <a:lstStyle>
            <a:lvl1pPr marL="0" indent="0">
              <a:buNone/>
              <a:defRPr sz="3200">
                <a:solidFill>
                  <a:schemeClr val="bg1"/>
                </a:solidFill>
              </a:defRPr>
            </a:lvl1pPr>
          </a:lstStyle>
          <a:p>
            <a:pPr lvl="0"/>
            <a:r>
              <a:rPr lang="en-US"/>
              <a:t>Click to edit subtitle</a:t>
            </a:r>
            <a:endParaRPr lang="en-GB"/>
          </a:p>
        </p:txBody>
      </p:sp>
      <p:sp>
        <p:nvSpPr>
          <p:cNvPr id="11" name="Text Placeholder 9">
            <a:extLst>
              <a:ext uri="{FF2B5EF4-FFF2-40B4-BE49-F238E27FC236}">
                <a16:creationId xmlns:a16="http://schemas.microsoft.com/office/drawing/2014/main" id="{0C75DB1A-93FE-2A72-8F4D-81A7B0CEA17F}"/>
              </a:ext>
            </a:extLst>
          </p:cNvPr>
          <p:cNvSpPr>
            <a:spLocks noGrp="1"/>
          </p:cNvSpPr>
          <p:nvPr>
            <p:ph type="body" sz="quarter" idx="12" hasCustomPrompt="1"/>
          </p:nvPr>
        </p:nvSpPr>
        <p:spPr>
          <a:xfrm>
            <a:off x="1475998" y="4092564"/>
            <a:ext cx="8680055" cy="1433685"/>
          </a:xfrm>
          <a:prstGeom prst="rect">
            <a:avLst/>
          </a:prstGeom>
        </p:spPr>
        <p:txBody>
          <a:bodyPr/>
          <a:lstStyle>
            <a:lvl1pPr marL="0" indent="0">
              <a:buNone/>
              <a:defRPr sz="1800">
                <a:solidFill>
                  <a:schemeClr val="bg1"/>
                </a:solidFill>
              </a:defRPr>
            </a:lvl1pPr>
          </a:lstStyle>
          <a:p>
            <a:pPr lvl="0"/>
            <a:r>
              <a:rPr lang="en-US"/>
              <a:t>Click to edit body text</a:t>
            </a:r>
            <a:endParaRPr lang="en-GB"/>
          </a:p>
        </p:txBody>
      </p:sp>
    </p:spTree>
    <p:extLst>
      <p:ext uri="{BB962C8B-B14F-4D97-AF65-F5344CB8AC3E}">
        <p14:creationId xmlns:p14="http://schemas.microsoft.com/office/powerpoint/2010/main" val="2490189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A467C3-CEEB-D346-87A6-70F94A2B802F}" type="datetimeFigureOut">
              <a:rPr lang="en-US" smtClean="0"/>
              <a:t>9/18/2026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E5EB30C-771A-7D40-9F8D-AD5D76D9ECFE}" type="slidenum">
              <a:rPr lang="en-US" smtClean="0"/>
              <a:t>‹#›</a:t>
            </a:fld>
            <a:endParaRPr lang="en-US"/>
          </a:p>
        </p:txBody>
      </p:sp>
    </p:spTree>
    <p:extLst>
      <p:ext uri="{BB962C8B-B14F-4D97-AF65-F5344CB8AC3E}">
        <p14:creationId xmlns:p14="http://schemas.microsoft.com/office/powerpoint/2010/main" val="7362219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nrla.org.uk/news/dogs-trust-pets-rules" TargetMode="External"/><Relationship Id="rId1" Type="http://schemas.openxmlformats.org/officeDocument/2006/relationships/slideLayout" Target="../slideLayouts/slideLayout5.xml"/><Relationship Id="rId5" Type="http://schemas.openxmlformats.org/officeDocument/2006/relationships/image" Target="../media/image1.emf"/><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emf"/><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emf"/></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hyperlink" Target="https://www.legislation.gov.uk/ukdsi/2026/9780348286861/regulation/4" TargetMode="External"/><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emf"/><Relationship Id="rId5" Type="http://schemas.openxmlformats.org/officeDocument/2006/relationships/image" Target="../media/image2.emf"/><Relationship Id="rId4" Type="http://schemas.openxmlformats.org/officeDocument/2006/relationships/hyperlink" Target="https://www.legislation.gov.uk/ukdsi/2026/9780348286861/schedule/2"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emf"/></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emf"/></Relationships>
</file>

<file path=ppt/slides/_rels/slide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emf"/></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hyperlink" Target="mailto:campaigns@nrla.org.uk"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1.emf"/></Relationships>
</file>

<file path=ppt/slides/_rels/slide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emf"/></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B99986-0AE6-3F10-2AB7-76B7EF6616E6}"/>
              </a:ext>
            </a:extLst>
          </p:cNvPr>
          <p:cNvPicPr>
            <a:picLocks noChangeAspect="1"/>
          </p:cNvPicPr>
          <p:nvPr/>
        </p:nvPicPr>
        <p:blipFill>
          <a:blip r:embed="rId3"/>
          <a:stretch>
            <a:fillRect/>
          </a:stretch>
        </p:blipFill>
        <p:spPr>
          <a:xfrm>
            <a:off x="587572" y="1250813"/>
            <a:ext cx="1561116" cy="1980520"/>
          </a:xfrm>
          <a:prstGeom prst="rect">
            <a:avLst/>
          </a:prstGeom>
        </p:spPr>
      </p:pic>
      <p:sp>
        <p:nvSpPr>
          <p:cNvPr id="13" name="Content Placeholder 2">
            <a:extLst>
              <a:ext uri="{FF2B5EF4-FFF2-40B4-BE49-F238E27FC236}">
                <a16:creationId xmlns:a16="http://schemas.microsoft.com/office/drawing/2014/main" id="{40A4354E-4F80-F70E-4067-A003F9DCC7A3}"/>
              </a:ext>
            </a:extLst>
          </p:cNvPr>
          <p:cNvSpPr txBox="1">
            <a:spLocks/>
          </p:cNvSpPr>
          <p:nvPr/>
        </p:nvSpPr>
        <p:spPr>
          <a:xfrm>
            <a:off x="2482836" y="3429000"/>
            <a:ext cx="8914339" cy="1136793"/>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200">
                <a:solidFill>
                  <a:schemeClr val="bg1"/>
                </a:solidFill>
                <a:latin typeface="Roboto"/>
                <a:ea typeface="Roboto"/>
                <a:cs typeface="Roboto"/>
              </a:rPr>
              <a:t>Navigating changes in the private rented sector </a:t>
            </a:r>
          </a:p>
          <a:p>
            <a:pPr algn="l"/>
            <a:endParaRPr lang="en-US" sz="3200">
              <a:solidFill>
                <a:schemeClr val="bg1"/>
              </a:solidFill>
              <a:latin typeface="Roboto" panose="02000000000000000000" pitchFamily="2" charset="0"/>
              <a:ea typeface="Roboto" panose="02000000000000000000" pitchFamily="2" charset="0"/>
            </a:endParaRPr>
          </a:p>
        </p:txBody>
      </p:sp>
      <p:sp>
        <p:nvSpPr>
          <p:cNvPr id="14" name="Title 1">
            <a:extLst>
              <a:ext uri="{FF2B5EF4-FFF2-40B4-BE49-F238E27FC236}">
                <a16:creationId xmlns:a16="http://schemas.microsoft.com/office/drawing/2014/main" id="{D2D18C74-4203-B63E-B882-1575A3B03276}"/>
              </a:ext>
            </a:extLst>
          </p:cNvPr>
          <p:cNvSpPr txBox="1">
            <a:spLocks/>
          </p:cNvSpPr>
          <p:nvPr/>
        </p:nvSpPr>
        <p:spPr>
          <a:xfrm>
            <a:off x="2353418" y="893821"/>
            <a:ext cx="8914339" cy="2390748"/>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8000" b="1">
                <a:solidFill>
                  <a:schemeClr val="bg1"/>
                </a:solidFill>
                <a:latin typeface="Roboto" panose="02000000000000000000" pitchFamily="2" charset="0"/>
                <a:ea typeface="Roboto" panose="02000000000000000000" pitchFamily="2" charset="0"/>
              </a:rPr>
              <a:t>How does the future look?</a:t>
            </a:r>
          </a:p>
        </p:txBody>
      </p:sp>
      <p:pic>
        <p:nvPicPr>
          <p:cNvPr id="16" name="Picture 15">
            <a:extLst>
              <a:ext uri="{FF2B5EF4-FFF2-40B4-BE49-F238E27FC236}">
                <a16:creationId xmlns:a16="http://schemas.microsoft.com/office/drawing/2014/main" id="{1ABD9F22-A7BE-7B1A-BF7D-1D10CD8334D7}"/>
              </a:ext>
            </a:extLst>
          </p:cNvPr>
          <p:cNvPicPr>
            <a:picLocks noChangeAspect="1"/>
          </p:cNvPicPr>
          <p:nvPr/>
        </p:nvPicPr>
        <p:blipFill>
          <a:blip r:embed="rId4"/>
          <a:stretch>
            <a:fillRect/>
          </a:stretch>
        </p:blipFill>
        <p:spPr>
          <a:xfrm>
            <a:off x="9099563" y="4939197"/>
            <a:ext cx="2622959" cy="1424591"/>
          </a:xfrm>
          <a:prstGeom prst="rect">
            <a:avLst/>
          </a:prstGeom>
        </p:spPr>
      </p:pic>
      <p:sp>
        <p:nvSpPr>
          <p:cNvPr id="6" name="Subtitle 2">
            <a:extLst>
              <a:ext uri="{FF2B5EF4-FFF2-40B4-BE49-F238E27FC236}">
                <a16:creationId xmlns:a16="http://schemas.microsoft.com/office/drawing/2014/main" id="{62A1E7DF-FB44-E282-D555-B739D37BA52B}"/>
              </a:ext>
            </a:extLst>
          </p:cNvPr>
          <p:cNvSpPr txBox="1">
            <a:spLocks/>
          </p:cNvSpPr>
          <p:nvPr/>
        </p:nvSpPr>
        <p:spPr>
          <a:xfrm>
            <a:off x="2482836" y="4499005"/>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2800" b="1" dirty="0">
                <a:solidFill>
                  <a:srgbClr val="F37936"/>
                </a:solidFill>
                <a:latin typeface="Source Sans Pro" panose="020B0503030403020204" pitchFamily="34" charset="0"/>
                <a:ea typeface="Source Sans Pro" panose="020B0503030403020204" pitchFamily="34" charset="0"/>
              </a:rPr>
              <a:t>Samantha Watkin | </a:t>
            </a:r>
            <a:r>
              <a:rPr lang="en-GB" sz="2800" i="1" dirty="0">
                <a:solidFill>
                  <a:schemeClr val="bg1"/>
                </a:solidFill>
                <a:latin typeface="Source Sans Pro" panose="020B0503030403020204" pitchFamily="34" charset="0"/>
                <a:ea typeface="Source Sans Pro" panose="020B0503030403020204" pitchFamily="34" charset="0"/>
              </a:rPr>
              <a:t>Senior Policy Officer</a:t>
            </a:r>
          </a:p>
        </p:txBody>
      </p:sp>
    </p:spTree>
    <p:extLst>
      <p:ext uri="{BB962C8B-B14F-4D97-AF65-F5344CB8AC3E}">
        <p14:creationId xmlns:p14="http://schemas.microsoft.com/office/powerpoint/2010/main" val="1367425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58A0E-E511-6054-545B-23862DD949E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5F87301-958E-CC17-6FDC-DF26FE6ED420}"/>
              </a:ext>
            </a:extLst>
          </p:cNvPr>
          <p:cNvSpPr>
            <a:spLocks noGrp="1"/>
          </p:cNvSpPr>
          <p:nvPr>
            <p:ph type="body" sz="quarter" idx="10"/>
          </p:nvPr>
        </p:nvSpPr>
        <p:spPr>
          <a:xfrm>
            <a:off x="1183486" y="2589196"/>
            <a:ext cx="9088427" cy="839804"/>
          </a:xfrm>
        </p:spPr>
        <p:txBody>
          <a:bodyPr vert="horz" lIns="91440" tIns="45720" rIns="91440" bIns="45720" rtlCol="0" anchor="t">
            <a:noAutofit/>
          </a:bodyPr>
          <a:lstStyle/>
          <a:p>
            <a:r>
              <a:rPr lang="en-GB" sz="6600">
                <a:latin typeface="Roboto"/>
                <a:ea typeface="Roboto"/>
                <a:cs typeface="Roboto"/>
              </a:rPr>
              <a:t>Renters’ Rights Act</a:t>
            </a:r>
            <a:endParaRPr lang="en-GB" sz="660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4250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7502F-E40C-1783-1DFD-81E086D602C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E3E95F2-6FD7-D237-FE68-4FF4D9B6F58E}"/>
              </a:ext>
            </a:extLst>
          </p:cNvPr>
          <p:cNvSpPr>
            <a:spLocks noGrp="1"/>
          </p:cNvSpPr>
          <p:nvPr>
            <p:ph type="body" idx="1"/>
          </p:nvPr>
        </p:nvSpPr>
        <p:spPr>
          <a:xfrm>
            <a:off x="687987" y="217695"/>
            <a:ext cx="5157787" cy="823912"/>
          </a:xfrm>
        </p:spPr>
        <p:txBody>
          <a:bodyPr anchor="ctr">
            <a:normAutofit/>
          </a:bodyPr>
          <a:lstStyle/>
          <a:p>
            <a:r>
              <a:rPr lang="en-GB" sz="3200" dirty="0">
                <a:solidFill>
                  <a:srgbClr val="F2611B"/>
                </a:solidFill>
                <a:latin typeface="Roboto" panose="02000000000000000000" pitchFamily="2" charset="0"/>
                <a:ea typeface="Roboto" panose="02000000000000000000" pitchFamily="2" charset="0"/>
                <a:cs typeface="Roboto" panose="02000000000000000000" pitchFamily="2" charset="0"/>
              </a:rPr>
              <a:t>Tenancy reform</a:t>
            </a:r>
          </a:p>
        </p:txBody>
      </p:sp>
      <p:sp>
        <p:nvSpPr>
          <p:cNvPr id="7" name="Text Placeholder 11">
            <a:extLst>
              <a:ext uri="{FF2B5EF4-FFF2-40B4-BE49-F238E27FC236}">
                <a16:creationId xmlns:a16="http://schemas.microsoft.com/office/drawing/2014/main" id="{16AD8515-6E10-2776-7DAB-8EEC0B65A3AF}"/>
              </a:ext>
            </a:extLst>
          </p:cNvPr>
          <p:cNvSpPr txBox="1">
            <a:spLocks noGrp="1"/>
          </p:cNvSpPr>
          <p:nvPr>
            <p:ph sz="half" idx="2"/>
          </p:nvPr>
        </p:nvSpPr>
        <p:spPr>
          <a:xfrm>
            <a:off x="217923" y="821622"/>
            <a:ext cx="6914131" cy="58493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spcBef>
                <a:spcPts val="0"/>
              </a:spcBef>
              <a:spcAft>
                <a:spcPts val="600"/>
              </a:spcAft>
              <a:buNone/>
            </a:pPr>
            <a:r>
              <a:rPr lang="en-GB" sz="1600" b="1" dirty="0">
                <a:solidFill>
                  <a:srgbClr val="F2611B"/>
                </a:solidFill>
                <a:latin typeface="Roboto" panose="02000000000000000000" pitchFamily="2" charset="0"/>
                <a:ea typeface="Roboto" panose="02000000000000000000" pitchFamily="2" charset="0"/>
                <a:cs typeface="Roboto" panose="02000000000000000000" pitchFamily="2" charset="0"/>
              </a:rPr>
              <a:t>Periodic assured tenancies are now the norm, can no longer offer fixed term tenancies </a:t>
            </a:r>
          </a:p>
          <a:p>
            <a:pPr algn="just">
              <a:lnSpc>
                <a:spcPct val="110000"/>
              </a:lnSpc>
              <a:spcBef>
                <a:spcPts val="0"/>
              </a:spcBef>
              <a:spcAft>
                <a:spcPts val="600"/>
              </a:spcAft>
            </a:pPr>
            <a:r>
              <a:rPr lang="en-GB" sz="1600" dirty="0">
                <a:solidFill>
                  <a:schemeClr val="bg1"/>
                </a:solidFill>
                <a:latin typeface="Roboto" panose="02000000000000000000" pitchFamily="2" charset="0"/>
                <a:ea typeface="Roboto" panose="02000000000000000000" pitchFamily="2" charset="0"/>
                <a:cs typeface="Roboto" panose="02000000000000000000" pitchFamily="2" charset="0"/>
              </a:rPr>
              <a:t>Rental periods limited to no more than one month.</a:t>
            </a:r>
          </a:p>
          <a:p>
            <a:pPr algn="just">
              <a:lnSpc>
                <a:spcPct val="110000"/>
              </a:lnSpc>
              <a:spcBef>
                <a:spcPts val="0"/>
              </a:spcBef>
              <a:spcAft>
                <a:spcPts val="600"/>
              </a:spcAft>
            </a:pPr>
            <a:r>
              <a:rPr lang="en-GB" sz="1600" dirty="0">
                <a:solidFill>
                  <a:schemeClr val="bg1"/>
                </a:solidFill>
                <a:latin typeface="Roboto"/>
                <a:ea typeface="Roboto"/>
                <a:cs typeface="Roboto"/>
              </a:rPr>
              <a:t>No rent can be required before agreeing tenancy; rent in advance restricted after that (except existing tenancies).</a:t>
            </a:r>
          </a:p>
          <a:p>
            <a:pPr algn="just">
              <a:lnSpc>
                <a:spcPct val="110000"/>
              </a:lnSpc>
              <a:spcBef>
                <a:spcPts val="0"/>
              </a:spcBef>
              <a:spcAft>
                <a:spcPts val="600"/>
              </a:spcAft>
            </a:pPr>
            <a:r>
              <a:rPr lang="en-GB" sz="1600" dirty="0">
                <a:solidFill>
                  <a:schemeClr val="bg1"/>
                </a:solidFill>
                <a:latin typeface="Roboto" panose="02000000000000000000" pitchFamily="2" charset="0"/>
                <a:ea typeface="Roboto" panose="02000000000000000000" pitchFamily="2" charset="0"/>
                <a:cs typeface="Roboto" panose="02000000000000000000" pitchFamily="2" charset="0"/>
              </a:rPr>
              <a:t>Tenants can give two months’ notice at any time to end the tenancy. </a:t>
            </a:r>
          </a:p>
          <a:p>
            <a:pPr marL="0" indent="0" algn="just">
              <a:lnSpc>
                <a:spcPct val="110000"/>
              </a:lnSpc>
              <a:spcBef>
                <a:spcPts val="0"/>
              </a:spcBef>
              <a:spcAft>
                <a:spcPts val="600"/>
              </a:spcAft>
              <a:buNone/>
              <a:defRPr/>
            </a:pPr>
            <a:r>
              <a:rPr lang="en-GB" sz="1600" b="1" dirty="0">
                <a:solidFill>
                  <a:srgbClr val="F2611B"/>
                </a:solidFill>
                <a:latin typeface="Roboto" panose="02000000000000000000" pitchFamily="2" charset="0"/>
                <a:ea typeface="Roboto" panose="02000000000000000000" pitchFamily="2" charset="0"/>
                <a:cs typeface="Roboto" panose="02000000000000000000" pitchFamily="2" charset="0"/>
              </a:rPr>
              <a:t>Written statement</a:t>
            </a:r>
          </a:p>
          <a:p>
            <a:pPr algn="just">
              <a:lnSpc>
                <a:spcPct val="110000"/>
              </a:lnSpc>
              <a:spcBef>
                <a:spcPts val="0"/>
              </a:spcBef>
              <a:spcAft>
                <a:spcPts val="600"/>
              </a:spcAft>
              <a:defRPr/>
            </a:pPr>
            <a:r>
              <a:rPr lang="en-GB" sz="1600" dirty="0">
                <a:solidFill>
                  <a:srgbClr val="FAFCFC"/>
                </a:solidFill>
                <a:latin typeface="Roboto"/>
                <a:ea typeface="Roboto"/>
                <a:cs typeface="Roboto"/>
              </a:rPr>
              <a:t>Key terms to be given in writing before the tenancy begins, usually as part of a wider tenancy agreement. </a:t>
            </a:r>
          </a:p>
          <a:p>
            <a:pPr algn="just">
              <a:lnSpc>
                <a:spcPct val="110000"/>
              </a:lnSpc>
              <a:spcBef>
                <a:spcPts val="0"/>
              </a:spcBef>
              <a:spcAft>
                <a:spcPts val="600"/>
              </a:spcAft>
              <a:defRPr/>
            </a:pPr>
            <a:r>
              <a:rPr lang="en-GB" sz="1600" dirty="0">
                <a:solidFill>
                  <a:srgbClr val="FAFCFC"/>
                </a:solidFill>
                <a:latin typeface="Roboto"/>
                <a:ea typeface="Roboto"/>
                <a:cs typeface="Roboto"/>
              </a:rPr>
              <a:t>NRLA draft periodic tenancies available on the website</a:t>
            </a:r>
          </a:p>
          <a:p>
            <a:pPr marL="0" indent="0" algn="just">
              <a:lnSpc>
                <a:spcPct val="110000"/>
              </a:lnSpc>
              <a:spcBef>
                <a:spcPts val="0"/>
              </a:spcBef>
              <a:spcAft>
                <a:spcPts val="600"/>
              </a:spcAft>
              <a:buNone/>
              <a:defRPr/>
            </a:pPr>
            <a:r>
              <a:rPr lang="en-GB" sz="1600" b="1" dirty="0">
                <a:solidFill>
                  <a:srgbClr val="F2611B"/>
                </a:solidFill>
                <a:latin typeface="Roboto" panose="02000000000000000000" pitchFamily="2" charset="0"/>
                <a:ea typeface="Roboto" panose="02000000000000000000" pitchFamily="2" charset="0"/>
                <a:cs typeface="Roboto" panose="02000000000000000000" pitchFamily="2" charset="0"/>
              </a:rPr>
              <a:t>Rent increases</a:t>
            </a:r>
          </a:p>
          <a:p>
            <a:pPr algn="just">
              <a:lnSpc>
                <a:spcPct val="110000"/>
              </a:lnSpc>
              <a:spcBef>
                <a:spcPts val="0"/>
              </a:spcBef>
              <a:spcAft>
                <a:spcPts val="600"/>
              </a:spcAft>
              <a:defRPr/>
            </a:pPr>
            <a:r>
              <a:rPr lang="en-GB" sz="1600" dirty="0">
                <a:solidFill>
                  <a:srgbClr val="FAFCFC"/>
                </a:solidFill>
                <a:latin typeface="Roboto" panose="02000000000000000000" pitchFamily="2" charset="0"/>
                <a:ea typeface="Roboto" panose="02000000000000000000" pitchFamily="2" charset="0"/>
                <a:cs typeface="Roboto" panose="02000000000000000000" pitchFamily="2" charset="0"/>
              </a:rPr>
              <a:t>Rent can be increased once per year via Section 13 process, landlord has to give at least two months notice, using the appropriate prescribed form. </a:t>
            </a:r>
          </a:p>
          <a:p>
            <a:pPr algn="just">
              <a:lnSpc>
                <a:spcPct val="110000"/>
              </a:lnSpc>
              <a:spcBef>
                <a:spcPts val="0"/>
              </a:spcBef>
              <a:spcAft>
                <a:spcPts val="600"/>
              </a:spcAft>
              <a:defRPr/>
            </a:pPr>
            <a:r>
              <a:rPr lang="en-GB" sz="1600" dirty="0">
                <a:solidFill>
                  <a:srgbClr val="FAFCFC"/>
                </a:solidFill>
                <a:latin typeface="Roboto" panose="02000000000000000000" pitchFamily="2" charset="0"/>
                <a:ea typeface="Roboto" panose="02000000000000000000" pitchFamily="2" charset="0"/>
                <a:cs typeface="Roboto" panose="02000000000000000000" pitchFamily="2" charset="0"/>
              </a:rPr>
              <a:t>The tenant can challenge a proposed rent increase for £47, delaying the rent increase until the Tribunal has decided on a new rent level. Expected (Valuation Office Agency) VOA will be given power to review S13s – approx. 2 years to roll-out.</a:t>
            </a:r>
          </a:p>
          <a:p>
            <a:pPr marL="0" indent="0" algn="just">
              <a:lnSpc>
                <a:spcPct val="110000"/>
              </a:lnSpc>
              <a:spcBef>
                <a:spcPts val="0"/>
              </a:spcBef>
              <a:spcAft>
                <a:spcPts val="600"/>
              </a:spcAft>
              <a:buNone/>
            </a:pPr>
            <a:endParaRPr lang="en-GB" sz="1800" dirty="0">
              <a:latin typeface="Roboto" panose="02000000000000000000" pitchFamily="2" charset="0"/>
              <a:ea typeface="Roboto" panose="02000000000000000000" pitchFamily="2" charset="0"/>
              <a:cs typeface="Roboto" panose="02000000000000000000" pitchFamily="2" charset="0"/>
            </a:endParaRPr>
          </a:p>
          <a:p>
            <a:pPr lvl="1">
              <a:lnSpc>
                <a:spcPct val="110000"/>
              </a:lnSpc>
              <a:spcBef>
                <a:spcPts val="0"/>
              </a:spcBef>
              <a:spcAft>
                <a:spcPts val="600"/>
              </a:spcAft>
            </a:pPr>
            <a:endParaRPr lang="en-GB" sz="1800" dirty="0">
              <a:latin typeface="Roboto" panose="02000000000000000000" pitchFamily="2" charset="0"/>
              <a:ea typeface="Roboto" panose="02000000000000000000" pitchFamily="2" charset="0"/>
              <a:cs typeface="Roboto" panose="02000000000000000000" pitchFamily="2" charset="0"/>
            </a:endParaRPr>
          </a:p>
          <a:p>
            <a:pPr lvl="1">
              <a:lnSpc>
                <a:spcPct val="110000"/>
              </a:lnSpc>
              <a:spcBef>
                <a:spcPts val="0"/>
              </a:spcBef>
              <a:spcAft>
                <a:spcPts val="600"/>
              </a:spcAft>
            </a:pPr>
            <a:endParaRPr lang="en-GB" sz="1800" dirty="0">
              <a:latin typeface="Roboto" panose="02000000000000000000" pitchFamily="2" charset="0"/>
              <a:ea typeface="Roboto" panose="02000000000000000000" pitchFamily="2" charset="0"/>
              <a:cs typeface="Roboto" panose="02000000000000000000" pitchFamily="2" charset="0"/>
            </a:endParaRPr>
          </a:p>
        </p:txBody>
      </p:sp>
      <p:pic>
        <p:nvPicPr>
          <p:cNvPr id="2" name="Picture 1">
            <a:extLst>
              <a:ext uri="{FF2B5EF4-FFF2-40B4-BE49-F238E27FC236}">
                <a16:creationId xmlns:a16="http://schemas.microsoft.com/office/drawing/2014/main" id="{DAC50B0E-3AE2-2A1B-FE82-4443E681D7AD}"/>
              </a:ext>
            </a:extLst>
          </p:cNvPr>
          <p:cNvPicPr>
            <a:picLocks noChangeAspect="1"/>
          </p:cNvPicPr>
          <p:nvPr/>
        </p:nvPicPr>
        <p:blipFill>
          <a:blip r:embed="rId2">
            <a:alphaModFix amt="35000"/>
          </a:blip>
          <a:srcRect l="2295" t="3662" r="35873" b="5079"/>
          <a:stretch/>
        </p:blipFill>
        <p:spPr>
          <a:xfrm>
            <a:off x="7395832" y="10160"/>
            <a:ext cx="4796169" cy="6858000"/>
          </a:xfrm>
          <a:prstGeom prst="rect">
            <a:avLst/>
          </a:prstGeom>
        </p:spPr>
      </p:pic>
      <p:pic>
        <p:nvPicPr>
          <p:cNvPr id="5" name="Picture 4">
            <a:extLst>
              <a:ext uri="{FF2B5EF4-FFF2-40B4-BE49-F238E27FC236}">
                <a16:creationId xmlns:a16="http://schemas.microsoft.com/office/drawing/2014/main" id="{4922CF87-0CE8-23C9-602D-05EFA933AABF}"/>
              </a:ext>
            </a:extLst>
          </p:cNvPr>
          <p:cNvPicPr>
            <a:picLocks noChangeAspect="1"/>
          </p:cNvPicPr>
          <p:nvPr/>
        </p:nvPicPr>
        <p:blipFill>
          <a:blip r:embed="rId3">
            <a:biLevel thresh="25000"/>
          </a:blip>
          <a:stretch>
            <a:fillRect/>
          </a:stretch>
        </p:blipFill>
        <p:spPr>
          <a:xfrm>
            <a:off x="296644" y="267265"/>
            <a:ext cx="391343" cy="496480"/>
          </a:xfrm>
          <a:prstGeom prst="rect">
            <a:avLst/>
          </a:prstGeom>
        </p:spPr>
      </p:pic>
      <p:pic>
        <p:nvPicPr>
          <p:cNvPr id="6" name="Picture 5">
            <a:extLst>
              <a:ext uri="{FF2B5EF4-FFF2-40B4-BE49-F238E27FC236}">
                <a16:creationId xmlns:a16="http://schemas.microsoft.com/office/drawing/2014/main" id="{A3BD901A-EAE6-E7C0-4DEA-5BA073C15C7C}"/>
              </a:ext>
            </a:extLst>
          </p:cNvPr>
          <p:cNvPicPr>
            <a:picLocks noChangeAspect="1"/>
          </p:cNvPicPr>
          <p:nvPr/>
        </p:nvPicPr>
        <p:blipFill>
          <a:blip r:embed="rId4"/>
          <a:stretch>
            <a:fillRect/>
          </a:stretch>
        </p:blipFill>
        <p:spPr>
          <a:xfrm>
            <a:off x="10500172" y="95603"/>
            <a:ext cx="1546249" cy="839804"/>
          </a:xfrm>
          <a:prstGeom prst="rect">
            <a:avLst/>
          </a:prstGeom>
        </p:spPr>
      </p:pic>
    </p:spTree>
    <p:extLst>
      <p:ext uri="{BB962C8B-B14F-4D97-AF65-F5344CB8AC3E}">
        <p14:creationId xmlns:p14="http://schemas.microsoft.com/office/powerpoint/2010/main" val="3829115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81358-022D-501B-798F-2AAACF3E597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AEB8AB3-366F-3040-F5BF-32B14620F4AD}"/>
              </a:ext>
            </a:extLst>
          </p:cNvPr>
          <p:cNvSpPr>
            <a:spLocks noGrp="1"/>
          </p:cNvSpPr>
          <p:nvPr>
            <p:ph type="body" idx="1"/>
          </p:nvPr>
        </p:nvSpPr>
        <p:spPr>
          <a:xfrm>
            <a:off x="687987" y="217695"/>
            <a:ext cx="6562265" cy="823912"/>
          </a:xfrm>
        </p:spPr>
        <p:txBody>
          <a:bodyPr anchor="ctr">
            <a:normAutofit/>
          </a:bodyPr>
          <a:lstStyle/>
          <a:p>
            <a:r>
              <a:rPr lang="en-GB" sz="3200" dirty="0">
                <a:solidFill>
                  <a:srgbClr val="F2611B"/>
                </a:solidFill>
                <a:latin typeface="Roboto" panose="02000000000000000000" pitchFamily="2" charset="0"/>
                <a:ea typeface="Roboto" panose="02000000000000000000" pitchFamily="2" charset="0"/>
                <a:cs typeface="Roboto" panose="02000000000000000000" pitchFamily="2" charset="0"/>
              </a:rPr>
              <a:t>Advertising and discrimination</a:t>
            </a:r>
          </a:p>
        </p:txBody>
      </p:sp>
      <p:sp>
        <p:nvSpPr>
          <p:cNvPr id="7" name="Text Placeholder 11">
            <a:extLst>
              <a:ext uri="{FF2B5EF4-FFF2-40B4-BE49-F238E27FC236}">
                <a16:creationId xmlns:a16="http://schemas.microsoft.com/office/drawing/2014/main" id="{9C0177DC-E0EC-C9F6-9E82-1426C8C3DC85}"/>
              </a:ext>
            </a:extLst>
          </p:cNvPr>
          <p:cNvSpPr txBox="1">
            <a:spLocks noGrp="1"/>
          </p:cNvSpPr>
          <p:nvPr>
            <p:ph sz="half" idx="2"/>
          </p:nvPr>
        </p:nvSpPr>
        <p:spPr>
          <a:xfrm>
            <a:off x="268723" y="1063306"/>
            <a:ext cx="6914131" cy="500589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spcBef>
                <a:spcPts val="0"/>
              </a:spcBef>
              <a:spcAft>
                <a:spcPts val="600"/>
              </a:spcAft>
              <a:buNone/>
            </a:pPr>
            <a:r>
              <a:rPr lang="en-GB" sz="1800" b="1" dirty="0">
                <a:solidFill>
                  <a:srgbClr val="F2611B"/>
                </a:solidFill>
                <a:latin typeface="Roboto"/>
                <a:ea typeface="Roboto"/>
                <a:cs typeface="Roboto"/>
              </a:rPr>
              <a:t>Banning bidding wars</a:t>
            </a:r>
          </a:p>
          <a:p>
            <a:pPr algn="just">
              <a:lnSpc>
                <a:spcPct val="110000"/>
              </a:lnSpc>
              <a:spcBef>
                <a:spcPts val="0"/>
              </a:spcBef>
              <a:spcAft>
                <a:spcPts val="600"/>
              </a:spcAft>
            </a:pPr>
            <a:r>
              <a:rPr lang="en-GB" sz="1800" dirty="0">
                <a:solidFill>
                  <a:schemeClr val="bg1"/>
                </a:solidFill>
                <a:latin typeface="Roboto"/>
                <a:ea typeface="Roboto"/>
                <a:cs typeface="Roboto"/>
              </a:rPr>
              <a:t>Must list asking rent on any adverts and offers.</a:t>
            </a:r>
          </a:p>
          <a:p>
            <a:pPr algn="just">
              <a:lnSpc>
                <a:spcPct val="110000"/>
              </a:lnSpc>
              <a:spcBef>
                <a:spcPts val="0"/>
              </a:spcBef>
              <a:spcAft>
                <a:spcPts val="600"/>
              </a:spcAft>
            </a:pPr>
            <a:r>
              <a:rPr lang="en-GB" sz="1800" dirty="0">
                <a:solidFill>
                  <a:schemeClr val="bg1"/>
                </a:solidFill>
                <a:latin typeface="Roboto"/>
                <a:ea typeface="Roboto"/>
                <a:cs typeface="Roboto"/>
              </a:rPr>
              <a:t>Banned from encouraging or accepting rents above this.</a:t>
            </a:r>
          </a:p>
          <a:p>
            <a:pPr algn="just">
              <a:lnSpc>
                <a:spcPct val="110000"/>
              </a:lnSpc>
              <a:spcBef>
                <a:spcPts val="0"/>
              </a:spcBef>
              <a:spcAft>
                <a:spcPts val="600"/>
              </a:spcAft>
            </a:pPr>
            <a:r>
              <a:rPr lang="en-GB" sz="1800" dirty="0">
                <a:solidFill>
                  <a:schemeClr val="bg1"/>
                </a:solidFill>
                <a:latin typeface="Roboto"/>
                <a:ea typeface="Roboto"/>
                <a:cs typeface="Roboto"/>
              </a:rPr>
              <a:t>Fines of up to £7,000 for breaches.</a:t>
            </a:r>
          </a:p>
          <a:p>
            <a:pPr marL="0" indent="0" algn="just">
              <a:lnSpc>
                <a:spcPct val="110000"/>
              </a:lnSpc>
              <a:spcBef>
                <a:spcPts val="0"/>
              </a:spcBef>
              <a:spcAft>
                <a:spcPts val="600"/>
              </a:spcAft>
              <a:buNone/>
            </a:pPr>
            <a:endParaRPr lang="en-GB" sz="1800" dirty="0">
              <a:solidFill>
                <a:schemeClr val="bg1"/>
              </a:solidFill>
              <a:latin typeface="Roboto" panose="02000000000000000000" pitchFamily="2" charset="0"/>
              <a:ea typeface="Roboto" panose="02000000000000000000" pitchFamily="2" charset="0"/>
              <a:cs typeface="Roboto" panose="02000000000000000000" pitchFamily="2" charset="0"/>
            </a:endParaRPr>
          </a:p>
          <a:p>
            <a:pPr marL="0" indent="0" algn="just">
              <a:lnSpc>
                <a:spcPct val="110000"/>
              </a:lnSpc>
              <a:spcBef>
                <a:spcPts val="0"/>
              </a:spcBef>
              <a:spcAft>
                <a:spcPts val="600"/>
              </a:spcAft>
              <a:buNone/>
            </a:pPr>
            <a:r>
              <a:rPr lang="en-GB" sz="1800" b="1" dirty="0">
                <a:solidFill>
                  <a:srgbClr val="F2611B"/>
                </a:solidFill>
                <a:latin typeface="Roboto"/>
                <a:ea typeface="Roboto"/>
                <a:cs typeface="Roboto"/>
              </a:rPr>
              <a:t>Preventing discrimination</a:t>
            </a:r>
          </a:p>
          <a:p>
            <a:pPr>
              <a:lnSpc>
                <a:spcPct val="110000"/>
              </a:lnSpc>
              <a:spcBef>
                <a:spcPts val="0"/>
              </a:spcBef>
              <a:spcAft>
                <a:spcPts val="600"/>
              </a:spcAft>
            </a:pPr>
            <a:r>
              <a:rPr lang="en-GB" sz="1800" dirty="0">
                <a:solidFill>
                  <a:schemeClr val="bg1"/>
                </a:solidFill>
                <a:latin typeface="Roboto"/>
                <a:ea typeface="Roboto"/>
                <a:cs typeface="Roboto"/>
              </a:rPr>
              <a:t>Bans discrimination against tenants in receipt of benefits, or with children, including when:</a:t>
            </a:r>
          </a:p>
          <a:p>
            <a:pPr lvl="1">
              <a:lnSpc>
                <a:spcPct val="110000"/>
              </a:lnSpc>
              <a:spcBef>
                <a:spcPts val="0"/>
              </a:spcBef>
              <a:spcAft>
                <a:spcPts val="600"/>
              </a:spcAft>
            </a:pPr>
            <a:r>
              <a:rPr lang="en-GB" sz="1800" dirty="0">
                <a:solidFill>
                  <a:schemeClr val="bg1"/>
                </a:solidFill>
                <a:latin typeface="Roboto"/>
                <a:ea typeface="Roboto"/>
                <a:cs typeface="Roboto"/>
              </a:rPr>
              <a:t>Enquiring about or seeking information on the property.</a:t>
            </a:r>
          </a:p>
          <a:p>
            <a:pPr lvl="1">
              <a:lnSpc>
                <a:spcPct val="110000"/>
              </a:lnSpc>
              <a:spcBef>
                <a:spcPts val="0"/>
              </a:spcBef>
              <a:spcAft>
                <a:spcPts val="600"/>
              </a:spcAft>
            </a:pPr>
            <a:r>
              <a:rPr lang="en-GB" sz="1800" dirty="0">
                <a:solidFill>
                  <a:schemeClr val="bg1"/>
                </a:solidFill>
                <a:latin typeface="Roboto"/>
                <a:ea typeface="Roboto"/>
                <a:cs typeface="Roboto"/>
              </a:rPr>
              <a:t>Attending viewings.</a:t>
            </a:r>
          </a:p>
          <a:p>
            <a:pPr lvl="1">
              <a:lnSpc>
                <a:spcPct val="110000"/>
              </a:lnSpc>
              <a:spcBef>
                <a:spcPts val="0"/>
              </a:spcBef>
              <a:spcAft>
                <a:spcPts val="600"/>
              </a:spcAft>
            </a:pPr>
            <a:r>
              <a:rPr lang="en-GB" sz="1800" dirty="0">
                <a:solidFill>
                  <a:schemeClr val="bg1"/>
                </a:solidFill>
                <a:latin typeface="Roboto"/>
                <a:ea typeface="Roboto"/>
                <a:cs typeface="Roboto"/>
              </a:rPr>
              <a:t>Entering into a tenancy.</a:t>
            </a:r>
          </a:p>
          <a:p>
            <a:pPr marL="0" indent="0">
              <a:lnSpc>
                <a:spcPct val="110000"/>
              </a:lnSpc>
              <a:spcBef>
                <a:spcPts val="0"/>
              </a:spcBef>
              <a:spcAft>
                <a:spcPts val="600"/>
              </a:spcAft>
              <a:buNone/>
            </a:pPr>
            <a:endParaRPr lang="en-GB" sz="1800" dirty="0">
              <a:solidFill>
                <a:srgbClr val="F2611B"/>
              </a:solidFill>
              <a:latin typeface="Roboto" panose="02000000000000000000" pitchFamily="2" charset="0"/>
              <a:ea typeface="Roboto" panose="02000000000000000000" pitchFamily="2" charset="0"/>
              <a:cs typeface="Roboto" panose="02000000000000000000" pitchFamily="2" charset="0"/>
            </a:endParaRPr>
          </a:p>
          <a:p>
            <a:pPr marL="0" indent="0" algn="just">
              <a:lnSpc>
                <a:spcPct val="110000"/>
              </a:lnSpc>
              <a:spcBef>
                <a:spcPts val="0"/>
              </a:spcBef>
              <a:spcAft>
                <a:spcPts val="600"/>
              </a:spcAft>
              <a:buNone/>
            </a:pPr>
            <a:r>
              <a:rPr lang="en-GB" sz="1800" b="1" dirty="0">
                <a:solidFill>
                  <a:srgbClr val="F2611B"/>
                </a:solidFill>
                <a:latin typeface="Roboto"/>
                <a:ea typeface="Roboto"/>
                <a:cs typeface="Roboto"/>
              </a:rPr>
              <a:t>Pets in properties</a:t>
            </a:r>
          </a:p>
          <a:p>
            <a:pPr>
              <a:lnSpc>
                <a:spcPct val="110000"/>
              </a:lnSpc>
              <a:spcBef>
                <a:spcPts val="0"/>
              </a:spcBef>
              <a:spcAft>
                <a:spcPts val="600"/>
              </a:spcAft>
            </a:pPr>
            <a:r>
              <a:rPr lang="en-GB" sz="1800" dirty="0">
                <a:solidFill>
                  <a:schemeClr val="bg1"/>
                </a:solidFill>
                <a:latin typeface="Roboto"/>
                <a:ea typeface="Roboto"/>
                <a:cs typeface="Roboto"/>
              </a:rPr>
              <a:t>Right to request a pet for tenants. Can only be refused on reasonable grounds. </a:t>
            </a:r>
            <a:r>
              <a:rPr lang="en-GB" sz="1800" b="1" dirty="0">
                <a:solidFill>
                  <a:schemeClr val="bg1"/>
                </a:solidFill>
                <a:latin typeface="Roboto"/>
                <a:ea typeface="Roboto"/>
                <a:cs typeface="Roboto"/>
                <a:hlinkClick r:id="rId2"/>
              </a:rPr>
              <a:t>New rules on pets- is your property a suitable home? </a:t>
            </a:r>
            <a:r>
              <a:rPr lang="en-GB" sz="1800" dirty="0">
                <a:solidFill>
                  <a:schemeClr val="bg1"/>
                </a:solidFill>
                <a:latin typeface="Roboto"/>
                <a:ea typeface="Roboto"/>
                <a:cs typeface="Roboto"/>
              </a:rPr>
              <a:t>Under Industry News on the NRLA website</a:t>
            </a:r>
          </a:p>
          <a:p>
            <a:pPr marL="0" indent="0" algn="just">
              <a:lnSpc>
                <a:spcPct val="110000"/>
              </a:lnSpc>
              <a:spcBef>
                <a:spcPts val="0"/>
              </a:spcBef>
              <a:spcAft>
                <a:spcPts val="600"/>
              </a:spcAft>
              <a:buNone/>
            </a:pPr>
            <a:endParaRPr lang="en-GB" sz="1800" dirty="0">
              <a:latin typeface="Roboto" panose="02000000000000000000" pitchFamily="2" charset="0"/>
              <a:ea typeface="Roboto" panose="02000000000000000000" pitchFamily="2" charset="0"/>
              <a:cs typeface="Roboto" panose="02000000000000000000" pitchFamily="2" charset="0"/>
            </a:endParaRPr>
          </a:p>
          <a:p>
            <a:pPr lvl="1">
              <a:lnSpc>
                <a:spcPct val="110000"/>
              </a:lnSpc>
              <a:spcBef>
                <a:spcPts val="0"/>
              </a:spcBef>
              <a:spcAft>
                <a:spcPts val="600"/>
              </a:spcAft>
            </a:pPr>
            <a:r>
              <a:rPr lang="en-GB" sz="1800" dirty="0">
                <a:latin typeface="Roboto"/>
                <a:ea typeface="Roboto"/>
                <a:cs typeface="Roboto"/>
              </a:rPr>
              <a:t>Pets webinar held a few weeks ago for additional information</a:t>
            </a:r>
            <a:endParaRPr lang="en-GB" sz="1800" dirty="0">
              <a:latin typeface="Roboto" panose="02000000000000000000" pitchFamily="2" charset="0"/>
              <a:ea typeface="Roboto" panose="02000000000000000000" pitchFamily="2" charset="0"/>
              <a:cs typeface="Roboto" panose="02000000000000000000" pitchFamily="2" charset="0"/>
            </a:endParaRPr>
          </a:p>
          <a:p>
            <a:pPr lvl="1">
              <a:lnSpc>
                <a:spcPct val="110000"/>
              </a:lnSpc>
              <a:spcBef>
                <a:spcPts val="0"/>
              </a:spcBef>
              <a:spcAft>
                <a:spcPts val="600"/>
              </a:spcAft>
            </a:pPr>
            <a:endParaRPr lang="en-GB" sz="1800" dirty="0">
              <a:latin typeface="Roboto" panose="02000000000000000000" pitchFamily="2" charset="0"/>
              <a:ea typeface="Roboto" panose="02000000000000000000" pitchFamily="2" charset="0"/>
              <a:cs typeface="Roboto" panose="02000000000000000000" pitchFamily="2" charset="0"/>
            </a:endParaRPr>
          </a:p>
        </p:txBody>
      </p:sp>
      <p:pic>
        <p:nvPicPr>
          <p:cNvPr id="2" name="Picture 1">
            <a:extLst>
              <a:ext uri="{FF2B5EF4-FFF2-40B4-BE49-F238E27FC236}">
                <a16:creationId xmlns:a16="http://schemas.microsoft.com/office/drawing/2014/main" id="{9102876F-228F-0AF1-837C-061FD972DCCC}"/>
              </a:ext>
            </a:extLst>
          </p:cNvPr>
          <p:cNvPicPr>
            <a:picLocks noChangeAspect="1"/>
          </p:cNvPicPr>
          <p:nvPr/>
        </p:nvPicPr>
        <p:blipFill>
          <a:blip r:embed="rId3">
            <a:alphaModFix amt="35000"/>
          </a:blip>
          <a:srcRect l="2295" t="3662" r="35873" b="5079"/>
          <a:stretch/>
        </p:blipFill>
        <p:spPr>
          <a:xfrm>
            <a:off x="7395832" y="10160"/>
            <a:ext cx="4796169" cy="6858000"/>
          </a:xfrm>
          <a:prstGeom prst="rect">
            <a:avLst/>
          </a:prstGeom>
        </p:spPr>
      </p:pic>
      <p:pic>
        <p:nvPicPr>
          <p:cNvPr id="5" name="Picture 4">
            <a:extLst>
              <a:ext uri="{FF2B5EF4-FFF2-40B4-BE49-F238E27FC236}">
                <a16:creationId xmlns:a16="http://schemas.microsoft.com/office/drawing/2014/main" id="{8B754AF8-D1BC-F3D0-5B5D-6D95B69033E6}"/>
              </a:ext>
            </a:extLst>
          </p:cNvPr>
          <p:cNvPicPr>
            <a:picLocks noChangeAspect="1"/>
          </p:cNvPicPr>
          <p:nvPr/>
        </p:nvPicPr>
        <p:blipFill>
          <a:blip r:embed="rId4">
            <a:biLevel thresh="25000"/>
          </a:blip>
          <a:stretch>
            <a:fillRect/>
          </a:stretch>
        </p:blipFill>
        <p:spPr>
          <a:xfrm>
            <a:off x="296644" y="267265"/>
            <a:ext cx="391343" cy="496480"/>
          </a:xfrm>
          <a:prstGeom prst="rect">
            <a:avLst/>
          </a:prstGeom>
        </p:spPr>
      </p:pic>
      <p:pic>
        <p:nvPicPr>
          <p:cNvPr id="6" name="Picture 5">
            <a:extLst>
              <a:ext uri="{FF2B5EF4-FFF2-40B4-BE49-F238E27FC236}">
                <a16:creationId xmlns:a16="http://schemas.microsoft.com/office/drawing/2014/main" id="{D9133CB7-3550-CBC8-E3E0-087467259010}"/>
              </a:ext>
            </a:extLst>
          </p:cNvPr>
          <p:cNvPicPr>
            <a:picLocks noChangeAspect="1"/>
          </p:cNvPicPr>
          <p:nvPr/>
        </p:nvPicPr>
        <p:blipFill>
          <a:blip r:embed="rId5"/>
          <a:stretch>
            <a:fillRect/>
          </a:stretch>
        </p:blipFill>
        <p:spPr>
          <a:xfrm>
            <a:off x="10500172" y="95603"/>
            <a:ext cx="1546249" cy="839804"/>
          </a:xfrm>
          <a:prstGeom prst="rect">
            <a:avLst/>
          </a:prstGeom>
        </p:spPr>
      </p:pic>
    </p:spTree>
    <p:extLst>
      <p:ext uri="{BB962C8B-B14F-4D97-AF65-F5344CB8AC3E}">
        <p14:creationId xmlns:p14="http://schemas.microsoft.com/office/powerpoint/2010/main" val="3689179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AA71B-A10B-6345-DEE7-179F338001A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5B32E3C-ECE7-5F71-CE14-7B3E59611808}"/>
              </a:ext>
            </a:extLst>
          </p:cNvPr>
          <p:cNvPicPr>
            <a:picLocks noChangeAspect="1"/>
          </p:cNvPicPr>
          <p:nvPr/>
        </p:nvPicPr>
        <p:blipFill>
          <a:blip r:embed="rId3">
            <a:alphaModFix amt="35000"/>
          </a:blip>
          <a:srcRect l="19666" t="2105" r="15137" b="1579"/>
          <a:stretch/>
        </p:blipFill>
        <p:spPr>
          <a:xfrm>
            <a:off x="7380240" y="0"/>
            <a:ext cx="4811760" cy="6858000"/>
          </a:xfrm>
          <a:prstGeom prst="rect">
            <a:avLst/>
          </a:prstGeom>
        </p:spPr>
      </p:pic>
      <p:sp>
        <p:nvSpPr>
          <p:cNvPr id="2" name="Text Placeholder 11">
            <a:extLst>
              <a:ext uri="{FF2B5EF4-FFF2-40B4-BE49-F238E27FC236}">
                <a16:creationId xmlns:a16="http://schemas.microsoft.com/office/drawing/2014/main" id="{D571521D-4813-98AC-8E9A-2EE88BD9EEB5}"/>
              </a:ext>
            </a:extLst>
          </p:cNvPr>
          <p:cNvSpPr txBox="1">
            <a:spLocks/>
          </p:cNvSpPr>
          <p:nvPr/>
        </p:nvSpPr>
        <p:spPr>
          <a:xfrm>
            <a:off x="297818" y="957545"/>
            <a:ext cx="6728626" cy="588900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spcBef>
                <a:spcPts val="0"/>
              </a:spcBef>
              <a:spcAft>
                <a:spcPts val="600"/>
              </a:spcAft>
              <a:defRPr/>
            </a:pPr>
            <a:r>
              <a:rPr lang="en-GB" sz="1400" dirty="0">
                <a:solidFill>
                  <a:srgbClr val="FAFCFC"/>
                </a:solidFill>
                <a:latin typeface="Roboto"/>
                <a:ea typeface="Roboto"/>
                <a:cs typeface="Roboto"/>
                <a:sym typeface="Helvetica Neue"/>
              </a:rPr>
              <a:t>Abolition of Section 21.</a:t>
            </a:r>
          </a:p>
          <a:p>
            <a:pPr algn="just">
              <a:lnSpc>
                <a:spcPct val="110000"/>
              </a:lnSpc>
              <a:spcBef>
                <a:spcPts val="0"/>
              </a:spcBef>
              <a:spcAft>
                <a:spcPts val="600"/>
              </a:spcAft>
              <a:defRPr/>
            </a:pPr>
            <a:r>
              <a:rPr lang="en-GB" sz="1400" dirty="0">
                <a:solidFill>
                  <a:srgbClr val="FAFCFC"/>
                </a:solidFill>
                <a:latin typeface="Roboto"/>
                <a:ea typeface="Roboto"/>
                <a:cs typeface="Roboto"/>
                <a:sym typeface="Helvetica Neue"/>
              </a:rPr>
              <a:t>New and amended Section 8 grounds including:</a:t>
            </a:r>
          </a:p>
          <a:p>
            <a:pPr lvl="1" algn="just">
              <a:lnSpc>
                <a:spcPct val="110000"/>
              </a:lnSpc>
              <a:spcBef>
                <a:spcPts val="0"/>
              </a:spcBef>
              <a:spcAft>
                <a:spcPts val="600"/>
              </a:spcAft>
              <a:defRPr/>
            </a:pPr>
            <a:r>
              <a:rPr lang="en-GB" sz="1400" dirty="0">
                <a:solidFill>
                  <a:srgbClr val="FAFCFC"/>
                </a:solidFill>
                <a:latin typeface="Roboto"/>
                <a:ea typeface="Roboto"/>
                <a:cs typeface="Roboto"/>
                <a:sym typeface="Helvetica Neue"/>
              </a:rPr>
              <a:t>Grounds for sale or moving family in </a:t>
            </a:r>
          </a:p>
          <a:p>
            <a:pPr lvl="2" algn="just">
              <a:lnSpc>
                <a:spcPct val="110000"/>
              </a:lnSpc>
              <a:spcBef>
                <a:spcPts val="0"/>
              </a:spcBef>
              <a:spcAft>
                <a:spcPts val="600"/>
              </a:spcAft>
              <a:defRPr/>
            </a:pPr>
            <a:r>
              <a:rPr lang="en-GB" sz="1400" dirty="0">
                <a:solidFill>
                  <a:srgbClr val="FAFCFC"/>
                </a:solidFill>
                <a:latin typeface="Roboto"/>
                <a:ea typeface="Roboto"/>
                <a:cs typeface="Roboto"/>
                <a:sym typeface="Helvetica Neue"/>
              </a:rPr>
              <a:t>Require four months’ notice.</a:t>
            </a:r>
          </a:p>
          <a:p>
            <a:pPr lvl="2" algn="just">
              <a:lnSpc>
                <a:spcPct val="110000"/>
              </a:lnSpc>
              <a:spcBef>
                <a:spcPts val="0"/>
              </a:spcBef>
              <a:spcAft>
                <a:spcPts val="600"/>
              </a:spcAft>
              <a:defRPr/>
            </a:pPr>
            <a:r>
              <a:rPr lang="en-GB" sz="1400" dirty="0">
                <a:solidFill>
                  <a:srgbClr val="FAFCFC"/>
                </a:solidFill>
                <a:latin typeface="Roboto"/>
                <a:ea typeface="Roboto"/>
                <a:cs typeface="Roboto"/>
                <a:sym typeface="Helvetica Neue"/>
              </a:rPr>
              <a:t>Cannot relet, or try to relet, for (probably) more than a year after serving. According to the guidance, you cannot advertise a property to relet, or physically re-let it until 12 months from either the date given in the notice or the date on which the possession claim is filed with the court. The final date will be whichever is the later of the two. </a:t>
            </a:r>
          </a:p>
          <a:p>
            <a:pPr lvl="1" algn="just">
              <a:lnSpc>
                <a:spcPct val="110000"/>
              </a:lnSpc>
              <a:spcBef>
                <a:spcPts val="0"/>
              </a:spcBef>
              <a:spcAft>
                <a:spcPts val="600"/>
              </a:spcAft>
              <a:defRPr/>
            </a:pPr>
            <a:r>
              <a:rPr lang="en-GB" sz="1400" dirty="0">
                <a:solidFill>
                  <a:srgbClr val="FAFCFC"/>
                </a:solidFill>
                <a:latin typeface="Roboto"/>
                <a:ea typeface="Roboto"/>
                <a:cs typeface="Roboto"/>
                <a:sym typeface="Helvetica Neue"/>
              </a:rPr>
              <a:t>An updated mandatory rent arrears ground.</a:t>
            </a:r>
          </a:p>
          <a:p>
            <a:pPr lvl="2" algn="just">
              <a:lnSpc>
                <a:spcPct val="110000"/>
              </a:lnSpc>
              <a:spcBef>
                <a:spcPts val="0"/>
              </a:spcBef>
              <a:spcAft>
                <a:spcPts val="600"/>
              </a:spcAft>
              <a:defRPr/>
            </a:pPr>
            <a:r>
              <a:rPr lang="en-GB" sz="1400" dirty="0">
                <a:solidFill>
                  <a:srgbClr val="FAFCFC"/>
                </a:solidFill>
                <a:latin typeface="Roboto"/>
                <a:ea typeface="Roboto"/>
                <a:cs typeface="Roboto"/>
                <a:sym typeface="Helvetica Neue"/>
              </a:rPr>
              <a:t>Three months’ arrears and four weeks' notice. </a:t>
            </a:r>
          </a:p>
          <a:p>
            <a:pPr lvl="2" algn="just">
              <a:lnSpc>
                <a:spcPct val="110000"/>
              </a:lnSpc>
              <a:spcBef>
                <a:spcPts val="0"/>
              </a:spcBef>
              <a:spcAft>
                <a:spcPts val="600"/>
              </a:spcAft>
              <a:defRPr/>
            </a:pPr>
            <a:r>
              <a:rPr lang="en-GB" sz="1400" dirty="0">
                <a:solidFill>
                  <a:srgbClr val="FAFCFC"/>
                </a:solidFill>
                <a:latin typeface="Roboto"/>
                <a:ea typeface="Roboto"/>
                <a:cs typeface="Roboto"/>
                <a:sym typeface="Helvetica Neue"/>
              </a:rPr>
              <a:t>Any Universal Credit delays don’t count as arrears. </a:t>
            </a:r>
          </a:p>
          <a:p>
            <a:pPr lvl="1" algn="just">
              <a:lnSpc>
                <a:spcPct val="110000"/>
              </a:lnSpc>
              <a:spcBef>
                <a:spcPts val="0"/>
              </a:spcBef>
              <a:spcAft>
                <a:spcPts val="600"/>
              </a:spcAft>
              <a:defRPr/>
            </a:pPr>
            <a:r>
              <a:rPr lang="en-GB" sz="1400" dirty="0">
                <a:solidFill>
                  <a:srgbClr val="FAFCFC"/>
                </a:solidFill>
                <a:latin typeface="Roboto"/>
                <a:ea typeface="Roboto"/>
                <a:cs typeface="Roboto"/>
                <a:sym typeface="Helvetica Neue"/>
              </a:rPr>
              <a:t>A new student ground.</a:t>
            </a:r>
          </a:p>
          <a:p>
            <a:pPr lvl="2" algn="just">
              <a:lnSpc>
                <a:spcPct val="110000"/>
              </a:lnSpc>
              <a:spcBef>
                <a:spcPts val="0"/>
              </a:spcBef>
              <a:spcAft>
                <a:spcPts val="600"/>
              </a:spcAft>
              <a:defRPr/>
            </a:pPr>
            <a:r>
              <a:rPr lang="en-GB" sz="1400" dirty="0">
                <a:solidFill>
                  <a:srgbClr val="FAFCFC"/>
                </a:solidFill>
                <a:latin typeface="Roboto"/>
                <a:ea typeface="Roboto"/>
                <a:cs typeface="Roboto"/>
                <a:sym typeface="Helvetica Neue"/>
              </a:rPr>
              <a:t>Only applies to student HMOs, June-September, where tenancy entered into less than six months before move-in. </a:t>
            </a:r>
          </a:p>
          <a:p>
            <a:pPr algn="just">
              <a:lnSpc>
                <a:spcPct val="110000"/>
              </a:lnSpc>
              <a:spcBef>
                <a:spcPts val="0"/>
              </a:spcBef>
              <a:spcAft>
                <a:spcPts val="600"/>
              </a:spcAft>
              <a:defRPr/>
            </a:pPr>
            <a:r>
              <a:rPr lang="en-GB" sz="1400" dirty="0">
                <a:solidFill>
                  <a:srgbClr val="FAFCFC"/>
                </a:solidFill>
                <a:latin typeface="Roboto"/>
                <a:ea typeface="Roboto"/>
                <a:cs typeface="Roboto"/>
                <a:sym typeface="Helvetica Neue"/>
              </a:rPr>
              <a:t>New offence for recklessly or knowingly misusing a possession ground – fine of up to £7,000.</a:t>
            </a:r>
          </a:p>
          <a:p>
            <a:pPr algn="just">
              <a:lnSpc>
                <a:spcPct val="110000"/>
              </a:lnSpc>
              <a:spcBef>
                <a:spcPts val="0"/>
              </a:spcBef>
              <a:spcAft>
                <a:spcPts val="600"/>
              </a:spcAft>
              <a:defRPr/>
            </a:pPr>
            <a:r>
              <a:rPr lang="en-GB" sz="1400" dirty="0">
                <a:solidFill>
                  <a:srgbClr val="FAFCFC"/>
                </a:solidFill>
                <a:latin typeface="Roboto"/>
                <a:ea typeface="Roboto"/>
                <a:cs typeface="Roboto"/>
                <a:sym typeface="Helvetica Neue"/>
              </a:rPr>
              <a:t>New civil penalty for illegal eviction or harassment – up to £40,000.</a:t>
            </a:r>
          </a:p>
          <a:p>
            <a:pPr marL="0" indent="0" algn="just">
              <a:lnSpc>
                <a:spcPct val="110000"/>
              </a:lnSpc>
              <a:spcBef>
                <a:spcPts val="0"/>
              </a:spcBef>
              <a:spcAft>
                <a:spcPts val="600"/>
              </a:spcAft>
              <a:buNone/>
              <a:defRPr/>
            </a:pPr>
            <a:endParaRPr lang="en-GB" sz="1800" dirty="0">
              <a:solidFill>
                <a:srgbClr val="163B54"/>
              </a:solidFill>
              <a:latin typeface="Roboto" panose="02000000000000000000" pitchFamily="2" charset="0"/>
              <a:ea typeface="Roboto" panose="02000000000000000000" pitchFamily="2" charset="0"/>
              <a:cs typeface="Roboto" panose="02000000000000000000" pitchFamily="2" charset="0"/>
              <a:sym typeface="Helvetica Neue"/>
            </a:endParaRPr>
          </a:p>
        </p:txBody>
      </p:sp>
      <p:sp>
        <p:nvSpPr>
          <p:cNvPr id="3" name="Title 1">
            <a:extLst>
              <a:ext uri="{FF2B5EF4-FFF2-40B4-BE49-F238E27FC236}">
                <a16:creationId xmlns:a16="http://schemas.microsoft.com/office/drawing/2014/main" id="{FF02B8D3-94E6-EB35-9139-EDCD61D074BF}"/>
              </a:ext>
            </a:extLst>
          </p:cNvPr>
          <p:cNvSpPr txBox="1">
            <a:spLocks/>
          </p:cNvSpPr>
          <p:nvPr/>
        </p:nvSpPr>
        <p:spPr>
          <a:xfrm>
            <a:off x="728964" y="-488858"/>
            <a:ext cx="6651276" cy="1325563"/>
          </a:xfrm>
          <a:prstGeom prst="rect">
            <a:avLst/>
          </a:prstGeom>
        </p:spPr>
        <p:txBody>
          <a:bodyPr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GB" sz="3200" b="1" dirty="0">
                <a:solidFill>
                  <a:srgbClr val="F2611B"/>
                </a:solidFill>
                <a:latin typeface="Roboto" panose="02000000000000000000" pitchFamily="2" charset="0"/>
                <a:ea typeface="Roboto" panose="02000000000000000000" pitchFamily="2" charset="0"/>
                <a:cs typeface="Roboto" panose="02000000000000000000" pitchFamily="2" charset="0"/>
                <a:sym typeface="Helvetica Neue"/>
              </a:rPr>
              <a:t>Ending a periodic tenancy</a:t>
            </a:r>
          </a:p>
        </p:txBody>
      </p:sp>
      <p:pic>
        <p:nvPicPr>
          <p:cNvPr id="6" name="Picture 5">
            <a:extLst>
              <a:ext uri="{FF2B5EF4-FFF2-40B4-BE49-F238E27FC236}">
                <a16:creationId xmlns:a16="http://schemas.microsoft.com/office/drawing/2014/main" id="{66D40448-21DA-B4BE-5B48-DDD8B3C0D55E}"/>
              </a:ext>
            </a:extLst>
          </p:cNvPr>
          <p:cNvPicPr>
            <a:picLocks noChangeAspect="1"/>
          </p:cNvPicPr>
          <p:nvPr/>
        </p:nvPicPr>
        <p:blipFill>
          <a:blip r:embed="rId4">
            <a:biLevel thresh="25000"/>
          </a:blip>
          <a:stretch>
            <a:fillRect/>
          </a:stretch>
        </p:blipFill>
        <p:spPr>
          <a:xfrm>
            <a:off x="297818" y="243251"/>
            <a:ext cx="391343" cy="496480"/>
          </a:xfrm>
          <a:prstGeom prst="rect">
            <a:avLst/>
          </a:prstGeom>
        </p:spPr>
      </p:pic>
      <p:pic>
        <p:nvPicPr>
          <p:cNvPr id="7" name="Picture 6">
            <a:extLst>
              <a:ext uri="{FF2B5EF4-FFF2-40B4-BE49-F238E27FC236}">
                <a16:creationId xmlns:a16="http://schemas.microsoft.com/office/drawing/2014/main" id="{289979A1-C8D9-D80A-8395-1E711ED1FBF9}"/>
              </a:ext>
            </a:extLst>
          </p:cNvPr>
          <p:cNvPicPr>
            <a:picLocks noChangeAspect="1"/>
          </p:cNvPicPr>
          <p:nvPr/>
        </p:nvPicPr>
        <p:blipFill>
          <a:blip r:embed="rId5"/>
          <a:stretch>
            <a:fillRect/>
          </a:stretch>
        </p:blipFill>
        <p:spPr>
          <a:xfrm>
            <a:off x="10523744" y="120749"/>
            <a:ext cx="1546249" cy="839804"/>
          </a:xfrm>
          <a:prstGeom prst="rect">
            <a:avLst/>
          </a:prstGeom>
        </p:spPr>
      </p:pic>
    </p:spTree>
    <p:extLst>
      <p:ext uri="{BB962C8B-B14F-4D97-AF65-F5344CB8AC3E}">
        <p14:creationId xmlns:p14="http://schemas.microsoft.com/office/powerpoint/2010/main" val="286827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B4CDA-CE81-F22D-E9CB-4C8C60039211}"/>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0539E33C-AFFA-2331-B545-800CC47976DD}"/>
              </a:ext>
            </a:extLst>
          </p:cNvPr>
          <p:cNvSpPr txBox="1">
            <a:spLocks/>
          </p:cNvSpPr>
          <p:nvPr/>
        </p:nvSpPr>
        <p:spPr>
          <a:xfrm>
            <a:off x="296644" y="942957"/>
            <a:ext cx="6817519" cy="521062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spcBef>
                <a:spcPts val="0"/>
              </a:spcBef>
              <a:spcAft>
                <a:spcPts val="600"/>
              </a:spcAft>
              <a:buNone/>
              <a:defRPr/>
            </a:pPr>
            <a:r>
              <a:rPr lang="en-GB" sz="1800" b="1" dirty="0">
                <a:solidFill>
                  <a:srgbClr val="F2611B"/>
                </a:solidFill>
                <a:latin typeface="Roboto" panose="02000000000000000000" pitchFamily="2" charset="0"/>
                <a:ea typeface="Roboto" panose="02000000000000000000" pitchFamily="2" charset="0"/>
                <a:cs typeface="Roboto"/>
                <a:sym typeface="Helvetica Neue"/>
              </a:rPr>
              <a:t>New fines and powers</a:t>
            </a:r>
            <a:endParaRPr lang="en-GB" sz="1800" b="1" dirty="0">
              <a:solidFill>
                <a:srgbClr val="F2611B"/>
              </a:solidFill>
              <a:latin typeface="Roboto"/>
              <a:ea typeface="Roboto"/>
              <a:cs typeface="Roboto"/>
              <a:sym typeface="Helvetica Neue"/>
            </a:endParaRPr>
          </a:p>
          <a:p>
            <a:pPr>
              <a:lnSpc>
                <a:spcPct val="110000"/>
              </a:lnSpc>
              <a:spcBef>
                <a:spcPts val="0"/>
              </a:spcBef>
              <a:spcAft>
                <a:spcPts val="600"/>
              </a:spcAft>
              <a:defRPr/>
            </a:pPr>
            <a:r>
              <a:rPr lang="en-GB" sz="1800" dirty="0">
                <a:solidFill>
                  <a:srgbClr val="FAFCFC"/>
                </a:solidFill>
                <a:latin typeface="Roboto" panose="02000000000000000000" pitchFamily="2" charset="0"/>
                <a:ea typeface="Roboto" panose="02000000000000000000" pitchFamily="2" charset="0"/>
                <a:sym typeface="Helvetica Neue"/>
              </a:rPr>
              <a:t>Local authority fines of up to £7,000 or £40,000 for a host of new offences, including:</a:t>
            </a:r>
          </a:p>
          <a:p>
            <a:pPr lvl="1">
              <a:lnSpc>
                <a:spcPct val="110000"/>
              </a:lnSpc>
              <a:spcBef>
                <a:spcPts val="0"/>
              </a:spcBef>
              <a:spcAft>
                <a:spcPts val="600"/>
              </a:spcAft>
              <a:defRPr/>
            </a:pPr>
            <a:r>
              <a:rPr lang="en-GB" sz="1600" dirty="0">
                <a:solidFill>
                  <a:srgbClr val="FAFCFC"/>
                </a:solidFill>
                <a:latin typeface="Roboto" panose="02000000000000000000" pitchFamily="2" charset="0"/>
                <a:ea typeface="Roboto" panose="02000000000000000000" pitchFamily="2" charset="0"/>
                <a:sym typeface="Helvetica Neue"/>
              </a:rPr>
              <a:t>Not joining the database, offering a fixed term tenancy, misusing a possession ground, not giving a written statement, taking rent in advance and breaching the Decent Homes Standard.</a:t>
            </a:r>
          </a:p>
          <a:p>
            <a:pPr>
              <a:lnSpc>
                <a:spcPct val="110000"/>
              </a:lnSpc>
              <a:spcBef>
                <a:spcPts val="0"/>
              </a:spcBef>
              <a:spcAft>
                <a:spcPts val="600"/>
              </a:spcAft>
              <a:defRPr/>
            </a:pPr>
            <a:r>
              <a:rPr lang="en-GB" sz="1800" dirty="0">
                <a:solidFill>
                  <a:srgbClr val="FAFCFC"/>
                </a:solidFill>
                <a:latin typeface="Roboto" panose="02000000000000000000" pitchFamily="2" charset="0"/>
                <a:ea typeface="Roboto" panose="02000000000000000000" pitchFamily="2" charset="0"/>
                <a:sym typeface="Helvetica Neue"/>
              </a:rPr>
              <a:t>Local authorities may also enter business and rented properties without a warrant or notice for certain offences (</a:t>
            </a:r>
            <a:r>
              <a:rPr lang="en-GB" sz="1800" b="1" dirty="0">
                <a:solidFill>
                  <a:srgbClr val="FAFCFC"/>
                </a:solidFill>
                <a:latin typeface="Roboto" panose="02000000000000000000" pitchFamily="2" charset="0"/>
                <a:ea typeface="Roboto" panose="02000000000000000000" pitchFamily="2" charset="0"/>
                <a:sym typeface="Helvetica Neue"/>
              </a:rPr>
              <a:t>s.113 and s.114 notices</a:t>
            </a:r>
            <a:r>
              <a:rPr lang="en-GB" sz="1800" dirty="0">
                <a:solidFill>
                  <a:srgbClr val="FAFCFC"/>
                </a:solidFill>
                <a:latin typeface="Roboto" panose="02000000000000000000" pitchFamily="2" charset="0"/>
                <a:ea typeface="Roboto" panose="02000000000000000000" pitchFamily="2" charset="0"/>
                <a:sym typeface="Helvetica Neue"/>
              </a:rPr>
              <a:t>)</a:t>
            </a:r>
          </a:p>
          <a:p>
            <a:pPr>
              <a:lnSpc>
                <a:spcPct val="110000"/>
              </a:lnSpc>
              <a:spcBef>
                <a:spcPts val="0"/>
              </a:spcBef>
              <a:spcAft>
                <a:spcPts val="600"/>
              </a:spcAft>
              <a:defRPr/>
            </a:pPr>
            <a:r>
              <a:rPr lang="en-GB" sz="1800" dirty="0">
                <a:solidFill>
                  <a:srgbClr val="FAFCFC"/>
                </a:solidFill>
                <a:latin typeface="Roboto" panose="02000000000000000000" pitchFamily="2" charset="0"/>
                <a:ea typeface="Roboto" panose="02000000000000000000" pitchFamily="2" charset="0"/>
                <a:sym typeface="Helvetica Neue"/>
              </a:rPr>
              <a:t>Investigatory powers are available for councils to use. They came into force 27</a:t>
            </a:r>
            <a:r>
              <a:rPr lang="en-GB" sz="1800" baseline="30000" dirty="0">
                <a:solidFill>
                  <a:srgbClr val="FAFCFC"/>
                </a:solidFill>
                <a:latin typeface="Roboto" panose="02000000000000000000" pitchFamily="2" charset="0"/>
                <a:ea typeface="Roboto" panose="02000000000000000000" pitchFamily="2" charset="0"/>
                <a:sym typeface="Helvetica Neue"/>
              </a:rPr>
              <a:t>th</a:t>
            </a:r>
            <a:r>
              <a:rPr lang="en-GB" sz="1800" dirty="0">
                <a:solidFill>
                  <a:srgbClr val="FAFCFC"/>
                </a:solidFill>
                <a:latin typeface="Roboto" panose="02000000000000000000" pitchFamily="2" charset="0"/>
                <a:ea typeface="Roboto" panose="02000000000000000000" pitchFamily="2" charset="0"/>
                <a:sym typeface="Helvetica Neue"/>
              </a:rPr>
              <a:t> December 2025 </a:t>
            </a:r>
          </a:p>
          <a:p>
            <a:pPr marL="0" indent="0" algn="just">
              <a:lnSpc>
                <a:spcPct val="110000"/>
              </a:lnSpc>
              <a:spcBef>
                <a:spcPts val="0"/>
              </a:spcBef>
              <a:spcAft>
                <a:spcPts val="600"/>
              </a:spcAft>
              <a:buNone/>
              <a:defRPr/>
            </a:pPr>
            <a:r>
              <a:rPr lang="en-GB" sz="1800" b="1" dirty="0">
                <a:solidFill>
                  <a:srgbClr val="F2611B"/>
                </a:solidFill>
                <a:latin typeface="Roboto" panose="02000000000000000000" pitchFamily="2" charset="0"/>
                <a:ea typeface="Roboto" panose="02000000000000000000" pitchFamily="2" charset="0"/>
                <a:cs typeface="Roboto"/>
                <a:sym typeface="Helvetica Neue"/>
              </a:rPr>
              <a:t>Rent repayment orders</a:t>
            </a:r>
            <a:endParaRPr lang="en-GB" sz="1800" b="1" dirty="0">
              <a:solidFill>
                <a:srgbClr val="F2611B"/>
              </a:solidFill>
              <a:latin typeface="Roboto"/>
              <a:ea typeface="Roboto"/>
              <a:cs typeface="Roboto"/>
              <a:sym typeface="Helvetica Neue"/>
            </a:endParaRPr>
          </a:p>
          <a:p>
            <a:pPr>
              <a:lnSpc>
                <a:spcPct val="110000"/>
              </a:lnSpc>
              <a:spcBef>
                <a:spcPts val="0"/>
              </a:spcBef>
              <a:spcAft>
                <a:spcPts val="600"/>
              </a:spcAft>
              <a:defRPr/>
            </a:pPr>
            <a:r>
              <a:rPr lang="en-GB" sz="1800" dirty="0">
                <a:solidFill>
                  <a:srgbClr val="FAFCFC"/>
                </a:solidFill>
                <a:latin typeface="Roboto" panose="02000000000000000000" pitchFamily="2" charset="0"/>
                <a:ea typeface="Roboto" panose="02000000000000000000" pitchFamily="2" charset="0"/>
                <a:sym typeface="Helvetica Neue"/>
              </a:rPr>
              <a:t>Rent repayment orders have been expanded to cover two years instead of one and become available for a range of new offences.</a:t>
            </a:r>
          </a:p>
          <a:p>
            <a:pPr marL="0" indent="0">
              <a:lnSpc>
                <a:spcPct val="110000"/>
              </a:lnSpc>
              <a:spcBef>
                <a:spcPts val="0"/>
              </a:spcBef>
              <a:spcAft>
                <a:spcPts val="600"/>
              </a:spcAft>
              <a:buNone/>
              <a:defRPr/>
            </a:pPr>
            <a:endParaRPr lang="en-GB" sz="1800" b="1"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marL="0" indent="0">
              <a:lnSpc>
                <a:spcPct val="110000"/>
              </a:lnSpc>
              <a:spcBef>
                <a:spcPts val="0"/>
              </a:spcBef>
              <a:spcAft>
                <a:spcPts val="600"/>
              </a:spcAft>
              <a:buNone/>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163B54">
                  <a:lumMod val="95000"/>
                  <a:lumOff val="5000"/>
                </a:srgbClr>
              </a:solidFill>
              <a:latin typeface="Source Sans Pro" panose="020B0503030403020204" pitchFamily="34" charset="0"/>
              <a:ea typeface="Source Sans Pro" panose="020B0503030403020204" pitchFamily="34" charset="0"/>
              <a:sym typeface="Helvetica Neue"/>
            </a:endParaRPr>
          </a:p>
        </p:txBody>
      </p:sp>
      <p:sp>
        <p:nvSpPr>
          <p:cNvPr id="3" name="Title 1">
            <a:extLst>
              <a:ext uri="{FF2B5EF4-FFF2-40B4-BE49-F238E27FC236}">
                <a16:creationId xmlns:a16="http://schemas.microsoft.com/office/drawing/2014/main" id="{88494DCA-47A4-A4E9-70C2-64710834F9D2}"/>
              </a:ext>
            </a:extLst>
          </p:cNvPr>
          <p:cNvSpPr txBox="1">
            <a:spLocks/>
          </p:cNvSpPr>
          <p:nvPr/>
        </p:nvSpPr>
        <p:spPr>
          <a:xfrm>
            <a:off x="687986" y="-525576"/>
            <a:ext cx="6651276" cy="1325563"/>
          </a:xfrm>
          <a:prstGeom prst="rect">
            <a:avLst/>
          </a:prstGeom>
        </p:spPr>
        <p:txBody>
          <a:bodyPr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GB" sz="3200" b="1" dirty="0">
                <a:solidFill>
                  <a:srgbClr val="F2611B"/>
                </a:solidFill>
                <a:latin typeface="Roboto" panose="02000000000000000000" pitchFamily="2" charset="0"/>
                <a:ea typeface="Roboto" panose="02000000000000000000" pitchFamily="2" charset="0"/>
                <a:cs typeface="Roboto" panose="02000000000000000000" pitchFamily="2" charset="0"/>
                <a:sym typeface="Helvetica Neue"/>
              </a:rPr>
              <a:t>Enforcement</a:t>
            </a:r>
            <a:endParaRPr lang="en-GB" sz="3200" b="1" dirty="0">
              <a:solidFill>
                <a:srgbClr val="F2611B"/>
              </a:solidFill>
              <a:latin typeface="Source Sans Pro" panose="020B0503030403020204" pitchFamily="34" charset="0"/>
              <a:ea typeface="Source Sans Pro" panose="020B0503030403020204" pitchFamily="34" charset="0"/>
              <a:sym typeface="Helvetica Neue"/>
            </a:endParaRPr>
          </a:p>
        </p:txBody>
      </p:sp>
      <p:pic>
        <p:nvPicPr>
          <p:cNvPr id="4" name="Picture 3">
            <a:extLst>
              <a:ext uri="{FF2B5EF4-FFF2-40B4-BE49-F238E27FC236}">
                <a16:creationId xmlns:a16="http://schemas.microsoft.com/office/drawing/2014/main" id="{02D7648D-91D7-4EFE-15D3-88121D544A3E}"/>
              </a:ext>
            </a:extLst>
          </p:cNvPr>
          <p:cNvPicPr>
            <a:picLocks noChangeAspect="1"/>
          </p:cNvPicPr>
          <p:nvPr/>
        </p:nvPicPr>
        <p:blipFill>
          <a:blip r:embed="rId3">
            <a:biLevel thresh="25000"/>
          </a:blip>
          <a:stretch>
            <a:fillRect/>
          </a:stretch>
        </p:blipFill>
        <p:spPr>
          <a:xfrm>
            <a:off x="296644" y="207937"/>
            <a:ext cx="391343" cy="496480"/>
          </a:xfrm>
          <a:prstGeom prst="rect">
            <a:avLst/>
          </a:prstGeom>
        </p:spPr>
      </p:pic>
      <p:pic>
        <p:nvPicPr>
          <p:cNvPr id="6" name="Picture 5">
            <a:extLst>
              <a:ext uri="{FF2B5EF4-FFF2-40B4-BE49-F238E27FC236}">
                <a16:creationId xmlns:a16="http://schemas.microsoft.com/office/drawing/2014/main" id="{FBE6C6BB-9785-C4C5-4EA9-E40F5980EF32}"/>
              </a:ext>
            </a:extLst>
          </p:cNvPr>
          <p:cNvPicPr>
            <a:picLocks noChangeAspect="1"/>
          </p:cNvPicPr>
          <p:nvPr/>
        </p:nvPicPr>
        <p:blipFill>
          <a:blip r:embed="rId4"/>
          <a:stretch>
            <a:fillRect/>
          </a:stretch>
        </p:blipFill>
        <p:spPr>
          <a:xfrm>
            <a:off x="10491028" y="103153"/>
            <a:ext cx="1546249" cy="839804"/>
          </a:xfrm>
          <a:prstGeom prst="rect">
            <a:avLst/>
          </a:prstGeom>
        </p:spPr>
      </p:pic>
      <p:pic>
        <p:nvPicPr>
          <p:cNvPr id="8" name="Picture 7">
            <a:extLst>
              <a:ext uri="{FF2B5EF4-FFF2-40B4-BE49-F238E27FC236}">
                <a16:creationId xmlns:a16="http://schemas.microsoft.com/office/drawing/2014/main" id="{4056E7D2-E8D5-B600-4CE8-C872C1181AA6}"/>
              </a:ext>
            </a:extLst>
          </p:cNvPr>
          <p:cNvPicPr>
            <a:picLocks noChangeAspect="1"/>
          </p:cNvPicPr>
          <p:nvPr/>
        </p:nvPicPr>
        <p:blipFill>
          <a:blip r:embed="rId5"/>
          <a:stretch>
            <a:fillRect/>
          </a:stretch>
        </p:blipFill>
        <p:spPr>
          <a:xfrm>
            <a:off x="7455408" y="0"/>
            <a:ext cx="4736593" cy="6858000"/>
          </a:xfrm>
          <a:prstGeom prst="rect">
            <a:avLst/>
          </a:prstGeom>
        </p:spPr>
      </p:pic>
    </p:spTree>
    <p:extLst>
      <p:ext uri="{BB962C8B-B14F-4D97-AF65-F5344CB8AC3E}">
        <p14:creationId xmlns:p14="http://schemas.microsoft.com/office/powerpoint/2010/main" val="3377593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FEFFA-266A-11D2-A367-424FC8BA2832}"/>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D7DECA7E-B1B3-E312-979D-2597D0B11B3D}"/>
              </a:ext>
            </a:extLst>
          </p:cNvPr>
          <p:cNvSpPr txBox="1">
            <a:spLocks/>
          </p:cNvSpPr>
          <p:nvPr/>
        </p:nvSpPr>
        <p:spPr>
          <a:xfrm>
            <a:off x="296644" y="942957"/>
            <a:ext cx="6817519" cy="521062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spcAft>
                <a:spcPts val="600"/>
              </a:spcAft>
              <a:buNone/>
              <a:defRPr/>
            </a:pPr>
            <a:r>
              <a:rPr lang="en-GB" sz="1800" b="1" dirty="0">
                <a:solidFill>
                  <a:srgbClr val="F2611B"/>
                </a:solidFill>
                <a:latin typeface="Roboto" panose="02000000000000000000" pitchFamily="2" charset="0"/>
                <a:ea typeface="Roboto" panose="02000000000000000000" pitchFamily="2" charset="0"/>
                <a:cs typeface="Roboto"/>
                <a:sym typeface="Helvetica Neue"/>
              </a:rPr>
              <a:t>Existing Offences</a:t>
            </a:r>
            <a:endParaRPr lang="en-GB" sz="1800" b="1" dirty="0">
              <a:solidFill>
                <a:srgbClr val="F2611B"/>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marL="0" indent="0">
              <a:lnSpc>
                <a:spcPct val="110000"/>
              </a:lnSpc>
              <a:spcBef>
                <a:spcPts val="0"/>
              </a:spcBef>
              <a:spcAft>
                <a:spcPts val="600"/>
              </a:spcAft>
              <a:buNone/>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163B54">
                  <a:lumMod val="95000"/>
                  <a:lumOff val="5000"/>
                </a:srgbClr>
              </a:solidFill>
              <a:latin typeface="Source Sans Pro" panose="020B0503030403020204" pitchFamily="34" charset="0"/>
              <a:ea typeface="Source Sans Pro" panose="020B0503030403020204" pitchFamily="34" charset="0"/>
              <a:sym typeface="Helvetica Neue"/>
            </a:endParaRPr>
          </a:p>
        </p:txBody>
      </p:sp>
      <p:sp>
        <p:nvSpPr>
          <p:cNvPr id="3" name="Title 1">
            <a:extLst>
              <a:ext uri="{FF2B5EF4-FFF2-40B4-BE49-F238E27FC236}">
                <a16:creationId xmlns:a16="http://schemas.microsoft.com/office/drawing/2014/main" id="{72FC4245-882A-858C-6F2F-534C523DE42A}"/>
              </a:ext>
            </a:extLst>
          </p:cNvPr>
          <p:cNvSpPr txBox="1">
            <a:spLocks/>
          </p:cNvSpPr>
          <p:nvPr/>
        </p:nvSpPr>
        <p:spPr>
          <a:xfrm>
            <a:off x="687985" y="-525576"/>
            <a:ext cx="7520833" cy="1325563"/>
          </a:xfrm>
          <a:prstGeom prst="rect">
            <a:avLst/>
          </a:prstGeom>
        </p:spPr>
        <p:txBody>
          <a:bodyPr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GB" sz="3200" b="1" dirty="0">
                <a:solidFill>
                  <a:srgbClr val="F2611B"/>
                </a:solidFill>
                <a:latin typeface="Roboto" panose="02000000000000000000" pitchFamily="2" charset="0"/>
                <a:ea typeface="Roboto" panose="02000000000000000000" pitchFamily="2" charset="0"/>
                <a:cs typeface="Roboto" panose="02000000000000000000" pitchFamily="2" charset="0"/>
                <a:sym typeface="Helvetica Neue"/>
              </a:rPr>
              <a:t>Enforcement – </a:t>
            </a:r>
            <a:r>
              <a:rPr lang="en-GB" sz="2800" b="1" dirty="0">
                <a:solidFill>
                  <a:srgbClr val="F2611B"/>
                </a:solidFill>
                <a:latin typeface="Roboto" panose="02000000000000000000" pitchFamily="2" charset="0"/>
                <a:ea typeface="Roboto" panose="02000000000000000000" pitchFamily="2" charset="0"/>
                <a:cs typeface="Roboto" panose="02000000000000000000" pitchFamily="2" charset="0"/>
                <a:sym typeface="Helvetica Neue"/>
              </a:rPr>
              <a:t>Rent repayment orders</a:t>
            </a:r>
            <a:endParaRPr lang="en-GB" sz="3200" b="1" dirty="0">
              <a:solidFill>
                <a:srgbClr val="F2611B"/>
              </a:solidFill>
              <a:latin typeface="Source Sans Pro" panose="020B0503030403020204" pitchFamily="34" charset="0"/>
              <a:ea typeface="Source Sans Pro" panose="020B0503030403020204" pitchFamily="34" charset="0"/>
              <a:sym typeface="Helvetica Neue"/>
            </a:endParaRPr>
          </a:p>
        </p:txBody>
      </p:sp>
      <p:pic>
        <p:nvPicPr>
          <p:cNvPr id="4" name="Picture 3">
            <a:extLst>
              <a:ext uri="{FF2B5EF4-FFF2-40B4-BE49-F238E27FC236}">
                <a16:creationId xmlns:a16="http://schemas.microsoft.com/office/drawing/2014/main" id="{D0FF6BEE-B8BC-0ACA-A698-D16E9E6AC5EF}"/>
              </a:ext>
            </a:extLst>
          </p:cNvPr>
          <p:cNvPicPr>
            <a:picLocks noChangeAspect="1"/>
          </p:cNvPicPr>
          <p:nvPr/>
        </p:nvPicPr>
        <p:blipFill>
          <a:blip r:embed="rId3">
            <a:biLevel thresh="25000"/>
          </a:blip>
          <a:stretch>
            <a:fillRect/>
          </a:stretch>
        </p:blipFill>
        <p:spPr>
          <a:xfrm>
            <a:off x="296644" y="207937"/>
            <a:ext cx="391343" cy="496480"/>
          </a:xfrm>
          <a:prstGeom prst="rect">
            <a:avLst/>
          </a:prstGeom>
        </p:spPr>
      </p:pic>
      <p:pic>
        <p:nvPicPr>
          <p:cNvPr id="6" name="Picture 5">
            <a:extLst>
              <a:ext uri="{FF2B5EF4-FFF2-40B4-BE49-F238E27FC236}">
                <a16:creationId xmlns:a16="http://schemas.microsoft.com/office/drawing/2014/main" id="{F2B1CEF0-FB81-A7A1-BFD9-46C52BB1BA25}"/>
              </a:ext>
            </a:extLst>
          </p:cNvPr>
          <p:cNvPicPr>
            <a:picLocks noChangeAspect="1"/>
          </p:cNvPicPr>
          <p:nvPr/>
        </p:nvPicPr>
        <p:blipFill>
          <a:blip r:embed="rId4"/>
          <a:stretch>
            <a:fillRect/>
          </a:stretch>
        </p:blipFill>
        <p:spPr>
          <a:xfrm>
            <a:off x="10491028" y="103153"/>
            <a:ext cx="1546249" cy="839804"/>
          </a:xfrm>
          <a:prstGeom prst="rect">
            <a:avLst/>
          </a:prstGeom>
        </p:spPr>
      </p:pic>
      <p:pic>
        <p:nvPicPr>
          <p:cNvPr id="8" name="Picture 7">
            <a:extLst>
              <a:ext uri="{FF2B5EF4-FFF2-40B4-BE49-F238E27FC236}">
                <a16:creationId xmlns:a16="http://schemas.microsoft.com/office/drawing/2014/main" id="{C3370099-143F-6387-732D-314D73F725D5}"/>
              </a:ext>
            </a:extLst>
          </p:cNvPr>
          <p:cNvPicPr>
            <a:picLocks noChangeAspect="1"/>
          </p:cNvPicPr>
          <p:nvPr/>
        </p:nvPicPr>
        <p:blipFill>
          <a:blip r:embed="rId5"/>
          <a:stretch>
            <a:fillRect/>
          </a:stretch>
        </p:blipFill>
        <p:spPr>
          <a:xfrm>
            <a:off x="7455408" y="0"/>
            <a:ext cx="4736593" cy="6858000"/>
          </a:xfrm>
          <a:prstGeom prst="rect">
            <a:avLst/>
          </a:prstGeom>
        </p:spPr>
      </p:pic>
      <p:graphicFrame>
        <p:nvGraphicFramePr>
          <p:cNvPr id="9" name="Table 8">
            <a:extLst>
              <a:ext uri="{FF2B5EF4-FFF2-40B4-BE49-F238E27FC236}">
                <a16:creationId xmlns:a16="http://schemas.microsoft.com/office/drawing/2014/main" id="{2DE6D3D0-6E69-92C8-DF87-7E6B3BBD9574}"/>
              </a:ext>
            </a:extLst>
          </p:cNvPr>
          <p:cNvGraphicFramePr>
            <a:graphicFrameLocks noGrp="1"/>
          </p:cNvGraphicFramePr>
          <p:nvPr/>
        </p:nvGraphicFramePr>
        <p:xfrm>
          <a:off x="384400" y="1490870"/>
          <a:ext cx="10267558" cy="4846320"/>
        </p:xfrm>
        <a:graphic>
          <a:graphicData uri="http://schemas.openxmlformats.org/drawingml/2006/table">
            <a:tbl>
              <a:tblPr firstRow="1" bandRow="1">
                <a:tableStyleId>{5C22544A-7EE6-4342-B048-85BDC9FD1C3A}</a:tableStyleId>
              </a:tblPr>
              <a:tblGrid>
                <a:gridCol w="5133779">
                  <a:extLst>
                    <a:ext uri="{9D8B030D-6E8A-4147-A177-3AD203B41FA5}">
                      <a16:colId xmlns:a16="http://schemas.microsoft.com/office/drawing/2014/main" val="3973512776"/>
                    </a:ext>
                  </a:extLst>
                </a:gridCol>
                <a:gridCol w="5133779">
                  <a:extLst>
                    <a:ext uri="{9D8B030D-6E8A-4147-A177-3AD203B41FA5}">
                      <a16:colId xmlns:a16="http://schemas.microsoft.com/office/drawing/2014/main" val="2461453003"/>
                    </a:ext>
                  </a:extLst>
                </a:gridCol>
              </a:tblGrid>
              <a:tr h="0">
                <a:tc>
                  <a:txBody>
                    <a:bodyPr/>
                    <a:lstStyle/>
                    <a:p>
                      <a:r>
                        <a:rPr lang="en-GB"/>
                        <a:t>Offence</a:t>
                      </a:r>
                    </a:p>
                  </a:txBody>
                  <a:tcPr/>
                </a:tc>
                <a:tc>
                  <a:txBody>
                    <a:bodyPr/>
                    <a:lstStyle/>
                    <a:p>
                      <a:r>
                        <a:rPr lang="en-GB"/>
                        <a:t>Example</a:t>
                      </a:r>
                    </a:p>
                  </a:txBody>
                  <a:tcPr/>
                </a:tc>
                <a:extLst>
                  <a:ext uri="{0D108BD9-81ED-4DB2-BD59-A6C34878D82A}">
                    <a16:rowId xmlns:a16="http://schemas.microsoft.com/office/drawing/2014/main" val="250643995"/>
                  </a:ext>
                </a:extLst>
              </a:tr>
              <a:tr h="370840">
                <a:tc>
                  <a:txBody>
                    <a:bodyPr/>
                    <a:lstStyle/>
                    <a:p>
                      <a:r>
                        <a:rPr lang="en-GB"/>
                        <a:t>Violence for securing entry</a:t>
                      </a:r>
                    </a:p>
                  </a:txBody>
                  <a:tcPr/>
                </a:tc>
                <a:tc>
                  <a:txBody>
                    <a:bodyPr/>
                    <a:lstStyle/>
                    <a:p>
                      <a:r>
                        <a:rPr lang="en-GB" sz="1800" b="0" i="0" kern="1200">
                          <a:solidFill>
                            <a:schemeClr val="dk1"/>
                          </a:solidFill>
                          <a:effectLst/>
                          <a:latin typeface="+mn-lt"/>
                          <a:ea typeface="+mn-ea"/>
                          <a:cs typeface="+mn-cs"/>
                        </a:rPr>
                        <a:t>Using physical force against the tenant to enter the property</a:t>
                      </a:r>
                      <a:endParaRPr lang="en-GB"/>
                    </a:p>
                  </a:txBody>
                  <a:tcPr/>
                </a:tc>
                <a:extLst>
                  <a:ext uri="{0D108BD9-81ED-4DB2-BD59-A6C34878D82A}">
                    <a16:rowId xmlns:a16="http://schemas.microsoft.com/office/drawing/2014/main" val="2713537847"/>
                  </a:ext>
                </a:extLst>
              </a:tr>
              <a:tr h="370840">
                <a:tc>
                  <a:txBody>
                    <a:bodyPr/>
                    <a:lstStyle/>
                    <a:p>
                      <a:r>
                        <a:rPr lang="en-GB" sz="1800" b="0" i="0" kern="1200">
                          <a:solidFill>
                            <a:schemeClr val="dk1"/>
                          </a:solidFill>
                          <a:effectLst/>
                          <a:latin typeface="+mn-lt"/>
                          <a:ea typeface="+mn-ea"/>
                          <a:cs typeface="+mn-cs"/>
                        </a:rPr>
                        <a:t>Unlawful eviction or harassment of tenants</a:t>
                      </a:r>
                      <a:endParaRPr lang="en-GB"/>
                    </a:p>
                  </a:txBody>
                  <a:tcPr/>
                </a:tc>
                <a:tc>
                  <a:txBody>
                    <a:bodyPr/>
                    <a:lstStyle/>
                    <a:p>
                      <a:r>
                        <a:rPr lang="en-GB"/>
                        <a:t>E</a:t>
                      </a:r>
                      <a:r>
                        <a:rPr lang="en-GB" sz="1800" b="0" i="0" kern="1200">
                          <a:solidFill>
                            <a:schemeClr val="dk1"/>
                          </a:solidFill>
                          <a:effectLst/>
                          <a:latin typeface="+mn-lt"/>
                          <a:ea typeface="+mn-ea"/>
                          <a:cs typeface="+mn-cs"/>
                        </a:rPr>
                        <a:t>victing the tenant or pressuring them to leave without following the correct legal process</a:t>
                      </a:r>
                      <a:endParaRPr lang="en-GB"/>
                    </a:p>
                  </a:txBody>
                  <a:tcPr/>
                </a:tc>
                <a:extLst>
                  <a:ext uri="{0D108BD9-81ED-4DB2-BD59-A6C34878D82A}">
                    <a16:rowId xmlns:a16="http://schemas.microsoft.com/office/drawing/2014/main" val="3604882843"/>
                  </a:ext>
                </a:extLst>
              </a:tr>
              <a:tr h="370840">
                <a:tc>
                  <a:txBody>
                    <a:bodyPr/>
                    <a:lstStyle/>
                    <a:p>
                      <a:r>
                        <a:rPr lang="en-GB" sz="1800" b="0" i="0" kern="1200">
                          <a:solidFill>
                            <a:schemeClr val="dk1"/>
                          </a:solidFill>
                          <a:effectLst/>
                          <a:latin typeface="+mn-lt"/>
                          <a:ea typeface="+mn-ea"/>
                          <a:cs typeface="+mn-cs"/>
                        </a:rPr>
                        <a:t>Failure to comply with improvement notice</a:t>
                      </a:r>
                      <a:endParaRPr lang="en-GB"/>
                    </a:p>
                  </a:txBody>
                  <a:tcPr/>
                </a:tc>
                <a:tc>
                  <a:txBody>
                    <a:bodyPr/>
                    <a:lstStyle/>
                    <a:p>
                      <a:r>
                        <a:rPr lang="en-GB" sz="1800" b="0" i="0" kern="1200">
                          <a:solidFill>
                            <a:schemeClr val="dk1"/>
                          </a:solidFill>
                          <a:effectLst/>
                          <a:latin typeface="+mn-lt"/>
                          <a:ea typeface="+mn-ea"/>
                          <a:cs typeface="+mn-cs"/>
                        </a:rPr>
                        <a:t>Receiving an improvement notice and not completing the required works</a:t>
                      </a:r>
                      <a:endParaRPr lang="en-GB"/>
                    </a:p>
                  </a:txBody>
                  <a:tcPr/>
                </a:tc>
                <a:extLst>
                  <a:ext uri="{0D108BD9-81ED-4DB2-BD59-A6C34878D82A}">
                    <a16:rowId xmlns:a16="http://schemas.microsoft.com/office/drawing/2014/main" val="589220743"/>
                  </a:ext>
                </a:extLst>
              </a:tr>
              <a:tr h="370840">
                <a:tc>
                  <a:txBody>
                    <a:bodyPr/>
                    <a:lstStyle/>
                    <a:p>
                      <a:r>
                        <a:rPr lang="en-GB" sz="1800" b="0" i="0" kern="1200">
                          <a:solidFill>
                            <a:schemeClr val="dk1"/>
                          </a:solidFill>
                          <a:effectLst/>
                          <a:latin typeface="+mn-lt"/>
                          <a:ea typeface="+mn-ea"/>
                          <a:cs typeface="+mn-cs"/>
                        </a:rPr>
                        <a:t>Failure to comply with prohibition orders, etc.</a:t>
                      </a:r>
                      <a:endParaRPr lang="en-GB"/>
                    </a:p>
                  </a:txBody>
                  <a:tcPr/>
                </a:tc>
                <a:tc>
                  <a:txBody>
                    <a:bodyPr/>
                    <a:lstStyle/>
                    <a:p>
                      <a:r>
                        <a:rPr lang="en-GB" sz="1800" b="0" i="0" kern="1200">
                          <a:solidFill>
                            <a:schemeClr val="dk1"/>
                          </a:solidFill>
                          <a:effectLst/>
                          <a:latin typeface="+mn-lt"/>
                          <a:ea typeface="+mn-ea"/>
                          <a:cs typeface="+mn-cs"/>
                        </a:rPr>
                        <a:t>Receiving a prohibition order or similar notices and not following the instructions</a:t>
                      </a:r>
                      <a:endParaRPr lang="en-GB"/>
                    </a:p>
                  </a:txBody>
                  <a:tcPr/>
                </a:tc>
                <a:extLst>
                  <a:ext uri="{0D108BD9-81ED-4DB2-BD59-A6C34878D82A}">
                    <a16:rowId xmlns:a16="http://schemas.microsoft.com/office/drawing/2014/main" val="1424169641"/>
                  </a:ext>
                </a:extLst>
              </a:tr>
              <a:tr h="370840">
                <a:tc>
                  <a:txBody>
                    <a:bodyPr/>
                    <a:lstStyle/>
                    <a:p>
                      <a:r>
                        <a:rPr lang="en-GB" sz="1800" b="0" i="0" kern="1200">
                          <a:solidFill>
                            <a:schemeClr val="dk1"/>
                          </a:solidFill>
                          <a:effectLst/>
                          <a:latin typeface="+mn-lt"/>
                          <a:ea typeface="+mn-ea"/>
                          <a:cs typeface="+mn-cs"/>
                        </a:rPr>
                        <a:t>Control or management of unlicensed HMO</a:t>
                      </a:r>
                      <a:endParaRPr lang="en-GB"/>
                    </a:p>
                  </a:txBody>
                  <a:tcPr/>
                </a:tc>
                <a:tc>
                  <a:txBody>
                    <a:bodyPr/>
                    <a:lstStyle/>
                    <a:p>
                      <a:r>
                        <a:rPr lang="en-GB" sz="1800" b="0" i="0" kern="1200">
                          <a:solidFill>
                            <a:schemeClr val="dk1"/>
                          </a:solidFill>
                          <a:effectLst/>
                          <a:latin typeface="+mn-lt"/>
                          <a:ea typeface="+mn-ea"/>
                          <a:cs typeface="+mn-cs"/>
                        </a:rPr>
                        <a:t>Operating a HMO without a licence where one is required</a:t>
                      </a:r>
                      <a:endParaRPr lang="en-GB"/>
                    </a:p>
                  </a:txBody>
                  <a:tcPr/>
                </a:tc>
                <a:extLst>
                  <a:ext uri="{0D108BD9-81ED-4DB2-BD59-A6C34878D82A}">
                    <a16:rowId xmlns:a16="http://schemas.microsoft.com/office/drawing/2014/main" val="1023666511"/>
                  </a:ext>
                </a:extLst>
              </a:tr>
              <a:tr h="370840">
                <a:tc>
                  <a:txBody>
                    <a:bodyPr/>
                    <a:lstStyle/>
                    <a:p>
                      <a:r>
                        <a:rPr lang="en-GB" sz="1800" b="0" i="0" kern="1200">
                          <a:solidFill>
                            <a:schemeClr val="dk1"/>
                          </a:solidFill>
                          <a:effectLst/>
                          <a:latin typeface="+mn-lt"/>
                          <a:ea typeface="+mn-ea"/>
                          <a:cs typeface="+mn-cs"/>
                        </a:rPr>
                        <a:t>Control or management of unlicensed property</a:t>
                      </a:r>
                      <a:endParaRPr lang="en-GB"/>
                    </a:p>
                  </a:txBody>
                  <a:tcPr/>
                </a:tc>
                <a:tc>
                  <a:txBody>
                    <a:bodyPr/>
                    <a:lstStyle/>
                    <a:p>
                      <a:r>
                        <a:rPr lang="en-GB" sz="1800" b="0" i="0" kern="1200">
                          <a:solidFill>
                            <a:schemeClr val="dk1"/>
                          </a:solidFill>
                          <a:effectLst/>
                          <a:latin typeface="+mn-lt"/>
                          <a:ea typeface="+mn-ea"/>
                          <a:cs typeface="+mn-cs"/>
                        </a:rPr>
                        <a:t>Operating a property without a licence where one is required</a:t>
                      </a:r>
                      <a:endParaRPr lang="en-GB"/>
                    </a:p>
                  </a:txBody>
                  <a:tcPr/>
                </a:tc>
                <a:extLst>
                  <a:ext uri="{0D108BD9-81ED-4DB2-BD59-A6C34878D82A}">
                    <a16:rowId xmlns:a16="http://schemas.microsoft.com/office/drawing/2014/main" val="3455372277"/>
                  </a:ext>
                </a:extLst>
              </a:tr>
              <a:tr h="370840">
                <a:tc>
                  <a:txBody>
                    <a:bodyPr/>
                    <a:lstStyle/>
                    <a:p>
                      <a:r>
                        <a:rPr lang="en-GB" sz="1800" b="0" i="0" kern="1200">
                          <a:solidFill>
                            <a:schemeClr val="dk1"/>
                          </a:solidFill>
                          <a:effectLst/>
                          <a:latin typeface="+mn-lt"/>
                          <a:ea typeface="+mn-ea"/>
                          <a:cs typeface="+mn-cs"/>
                        </a:rPr>
                        <a:t>Breach of banning order since 6 April 2018</a:t>
                      </a:r>
                      <a:endParaRPr lang="en-GB"/>
                    </a:p>
                  </a:txBody>
                  <a:tcPr/>
                </a:tc>
                <a:tc>
                  <a:txBody>
                    <a:bodyPr/>
                    <a:lstStyle/>
                    <a:p>
                      <a:r>
                        <a:rPr lang="en-GB" sz="1800" b="0" i="0" kern="1200">
                          <a:solidFill>
                            <a:schemeClr val="dk1"/>
                          </a:solidFill>
                          <a:effectLst/>
                          <a:latin typeface="+mn-lt"/>
                          <a:ea typeface="+mn-ea"/>
                          <a:cs typeface="+mn-cs"/>
                        </a:rPr>
                        <a:t>Being subject to a banning order but continuing to let property</a:t>
                      </a:r>
                      <a:endParaRPr lang="en-GB"/>
                    </a:p>
                  </a:txBody>
                  <a:tcPr/>
                </a:tc>
                <a:extLst>
                  <a:ext uri="{0D108BD9-81ED-4DB2-BD59-A6C34878D82A}">
                    <a16:rowId xmlns:a16="http://schemas.microsoft.com/office/drawing/2014/main" val="3635534956"/>
                  </a:ext>
                </a:extLst>
              </a:tr>
            </a:tbl>
          </a:graphicData>
        </a:graphic>
      </p:graphicFrame>
    </p:spTree>
    <p:extLst>
      <p:ext uri="{BB962C8B-B14F-4D97-AF65-F5344CB8AC3E}">
        <p14:creationId xmlns:p14="http://schemas.microsoft.com/office/powerpoint/2010/main" val="1721429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25C4F-AFE3-C867-F1F0-1B908CCB10A0}"/>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E055A36C-C249-DBC4-96C0-20FB7F3B9202}"/>
              </a:ext>
            </a:extLst>
          </p:cNvPr>
          <p:cNvSpPr txBox="1">
            <a:spLocks/>
          </p:cNvSpPr>
          <p:nvPr/>
        </p:nvSpPr>
        <p:spPr>
          <a:xfrm>
            <a:off x="296644" y="942957"/>
            <a:ext cx="6817519" cy="521062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0"/>
              </a:spcBef>
              <a:spcAft>
                <a:spcPts val="600"/>
              </a:spcAft>
              <a:defRPr/>
            </a:pPr>
            <a:endParaRPr lang="en-GB" sz="180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a:solidFill>
                <a:srgbClr val="FAFCFC"/>
              </a:solidFill>
              <a:latin typeface="Source Sans Pro" panose="020B0503030403020204" pitchFamily="34" charset="0"/>
              <a:ea typeface="Source Sans Pro" panose="020B0503030403020204" pitchFamily="34" charset="0"/>
              <a:sym typeface="Helvetica Neue"/>
            </a:endParaRPr>
          </a:p>
          <a:p>
            <a:pPr marL="0" indent="0">
              <a:lnSpc>
                <a:spcPct val="110000"/>
              </a:lnSpc>
              <a:spcBef>
                <a:spcPts val="0"/>
              </a:spcBef>
              <a:spcAft>
                <a:spcPts val="600"/>
              </a:spcAft>
              <a:buNone/>
              <a:defRPr/>
            </a:pPr>
            <a:endParaRPr lang="en-GB" sz="180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a:solidFill>
                <a:srgbClr val="163B54">
                  <a:lumMod val="95000"/>
                  <a:lumOff val="5000"/>
                </a:srgbClr>
              </a:solidFill>
              <a:latin typeface="Source Sans Pro" panose="020B0503030403020204" pitchFamily="34" charset="0"/>
              <a:ea typeface="Source Sans Pro" panose="020B0503030403020204" pitchFamily="34" charset="0"/>
              <a:sym typeface="Helvetica Neue"/>
            </a:endParaRPr>
          </a:p>
        </p:txBody>
      </p:sp>
      <p:sp>
        <p:nvSpPr>
          <p:cNvPr id="3" name="Title 1">
            <a:extLst>
              <a:ext uri="{FF2B5EF4-FFF2-40B4-BE49-F238E27FC236}">
                <a16:creationId xmlns:a16="http://schemas.microsoft.com/office/drawing/2014/main" id="{47E65553-5BA1-D92D-38FD-64D691E8F6D1}"/>
              </a:ext>
            </a:extLst>
          </p:cNvPr>
          <p:cNvSpPr txBox="1">
            <a:spLocks/>
          </p:cNvSpPr>
          <p:nvPr/>
        </p:nvSpPr>
        <p:spPr>
          <a:xfrm>
            <a:off x="299558" y="-351210"/>
            <a:ext cx="9443417" cy="1325563"/>
          </a:xfrm>
          <a:prstGeom prst="rect">
            <a:avLst/>
          </a:prstGeom>
        </p:spPr>
        <p:txBody>
          <a:bodyPr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0000"/>
              </a:lnSpc>
              <a:spcBef>
                <a:spcPts val="0"/>
              </a:spcBef>
              <a:spcAft>
                <a:spcPts val="600"/>
              </a:spcAft>
              <a:defRPr/>
            </a:pPr>
            <a:r>
              <a:rPr lang="en-GB" sz="2400" b="1" dirty="0">
                <a:solidFill>
                  <a:srgbClr val="F2611B"/>
                </a:solidFill>
                <a:latin typeface="Roboto" panose="02000000000000000000" pitchFamily="2" charset="0"/>
                <a:ea typeface="Roboto" panose="02000000000000000000" pitchFamily="2" charset="0"/>
                <a:cs typeface="Roboto"/>
                <a:sym typeface="Helvetica Neue"/>
              </a:rPr>
              <a:t>New RRO Offences created by the Renters’ Rights Act</a:t>
            </a:r>
            <a:endParaRPr lang="en-GB" sz="2400" b="1" dirty="0">
              <a:solidFill>
                <a:srgbClr val="F2611B"/>
              </a:solidFill>
              <a:latin typeface="Source Sans Pro" panose="020B0503030403020204" pitchFamily="34" charset="0"/>
              <a:ea typeface="Source Sans Pro" panose="020B0503030403020204" pitchFamily="34" charset="0"/>
              <a:sym typeface="Helvetica Neue"/>
            </a:endParaRPr>
          </a:p>
        </p:txBody>
      </p:sp>
      <p:pic>
        <p:nvPicPr>
          <p:cNvPr id="4" name="Picture 3">
            <a:extLst>
              <a:ext uri="{FF2B5EF4-FFF2-40B4-BE49-F238E27FC236}">
                <a16:creationId xmlns:a16="http://schemas.microsoft.com/office/drawing/2014/main" id="{143DF3BC-7F2D-0FF9-A24F-9A5EC41E0E65}"/>
              </a:ext>
            </a:extLst>
          </p:cNvPr>
          <p:cNvPicPr>
            <a:picLocks noChangeAspect="1"/>
          </p:cNvPicPr>
          <p:nvPr/>
        </p:nvPicPr>
        <p:blipFill>
          <a:blip r:embed="rId3">
            <a:biLevel thresh="25000"/>
          </a:blip>
          <a:stretch>
            <a:fillRect/>
          </a:stretch>
        </p:blipFill>
        <p:spPr>
          <a:xfrm>
            <a:off x="296644" y="207937"/>
            <a:ext cx="391343" cy="496480"/>
          </a:xfrm>
          <a:prstGeom prst="rect">
            <a:avLst/>
          </a:prstGeom>
        </p:spPr>
      </p:pic>
      <p:pic>
        <p:nvPicPr>
          <p:cNvPr id="6" name="Picture 5">
            <a:extLst>
              <a:ext uri="{FF2B5EF4-FFF2-40B4-BE49-F238E27FC236}">
                <a16:creationId xmlns:a16="http://schemas.microsoft.com/office/drawing/2014/main" id="{1948A1D1-C67B-5BCC-D4AB-493F035DD2E9}"/>
              </a:ext>
            </a:extLst>
          </p:cNvPr>
          <p:cNvPicPr>
            <a:picLocks noChangeAspect="1"/>
          </p:cNvPicPr>
          <p:nvPr/>
        </p:nvPicPr>
        <p:blipFill>
          <a:blip r:embed="rId4"/>
          <a:stretch>
            <a:fillRect/>
          </a:stretch>
        </p:blipFill>
        <p:spPr>
          <a:xfrm>
            <a:off x="10491028" y="103153"/>
            <a:ext cx="1546249" cy="839804"/>
          </a:xfrm>
          <a:prstGeom prst="rect">
            <a:avLst/>
          </a:prstGeom>
        </p:spPr>
      </p:pic>
      <p:graphicFrame>
        <p:nvGraphicFramePr>
          <p:cNvPr id="9" name="Table 8">
            <a:extLst>
              <a:ext uri="{FF2B5EF4-FFF2-40B4-BE49-F238E27FC236}">
                <a16:creationId xmlns:a16="http://schemas.microsoft.com/office/drawing/2014/main" id="{2A01986F-8EF2-5F9E-9167-AB2D0048F983}"/>
              </a:ext>
            </a:extLst>
          </p:cNvPr>
          <p:cNvGraphicFramePr>
            <a:graphicFrameLocks noGrp="1"/>
          </p:cNvGraphicFramePr>
          <p:nvPr/>
        </p:nvGraphicFramePr>
        <p:xfrm>
          <a:off x="157571" y="968588"/>
          <a:ext cx="11876858" cy="5577840"/>
        </p:xfrm>
        <a:graphic>
          <a:graphicData uri="http://schemas.openxmlformats.org/drawingml/2006/table">
            <a:tbl>
              <a:tblPr firstRow="1" bandRow="1">
                <a:tableStyleId>{5C22544A-7EE6-4342-B048-85BDC9FD1C3A}</a:tableStyleId>
              </a:tblPr>
              <a:tblGrid>
                <a:gridCol w="5938429">
                  <a:extLst>
                    <a:ext uri="{9D8B030D-6E8A-4147-A177-3AD203B41FA5}">
                      <a16:colId xmlns:a16="http://schemas.microsoft.com/office/drawing/2014/main" val="3973512776"/>
                    </a:ext>
                  </a:extLst>
                </a:gridCol>
                <a:gridCol w="5938429">
                  <a:extLst>
                    <a:ext uri="{9D8B030D-6E8A-4147-A177-3AD203B41FA5}">
                      <a16:colId xmlns:a16="http://schemas.microsoft.com/office/drawing/2014/main" val="2461453003"/>
                    </a:ext>
                  </a:extLst>
                </a:gridCol>
              </a:tblGrid>
              <a:tr h="352125">
                <a:tc>
                  <a:txBody>
                    <a:bodyPr/>
                    <a:lstStyle/>
                    <a:p>
                      <a:r>
                        <a:rPr lang="en-GB"/>
                        <a:t>Offence</a:t>
                      </a:r>
                    </a:p>
                  </a:txBody>
                  <a:tcPr/>
                </a:tc>
                <a:tc>
                  <a:txBody>
                    <a:bodyPr/>
                    <a:lstStyle/>
                    <a:p>
                      <a:r>
                        <a:rPr lang="en-GB"/>
                        <a:t>Example</a:t>
                      </a:r>
                    </a:p>
                  </a:txBody>
                  <a:tcPr/>
                </a:tc>
                <a:extLst>
                  <a:ext uri="{0D108BD9-81ED-4DB2-BD59-A6C34878D82A}">
                    <a16:rowId xmlns:a16="http://schemas.microsoft.com/office/drawing/2014/main" val="250643995"/>
                  </a:ext>
                </a:extLst>
              </a:tr>
              <a:tr h="880312">
                <a:tc>
                  <a:txBody>
                    <a:bodyPr/>
                    <a:lstStyle/>
                    <a:p>
                      <a:r>
                        <a:rPr lang="en-GB" sz="1800" b="0" i="0" kern="1200">
                          <a:solidFill>
                            <a:schemeClr val="dk1"/>
                          </a:solidFill>
                          <a:effectLst/>
                          <a:latin typeface="+mn-lt"/>
                          <a:ea typeface="+mn-ea"/>
                          <a:cs typeface="+mn-cs"/>
                        </a:rPr>
                        <a:t>Knowingly or recklessly misusing a possession ground resulting in the tenant moving out within 4 months.</a:t>
                      </a:r>
                      <a:endParaRPr lang="en-GB"/>
                    </a:p>
                  </a:txBody>
                  <a:tcPr/>
                </a:tc>
                <a:tc>
                  <a:txBody>
                    <a:bodyPr/>
                    <a:lstStyle/>
                    <a:p>
                      <a:r>
                        <a:rPr lang="en-GB" sz="1800" b="0" i="0" kern="1200">
                          <a:solidFill>
                            <a:schemeClr val="dk1"/>
                          </a:solidFill>
                          <a:effectLst/>
                          <a:latin typeface="+mn-lt"/>
                          <a:ea typeface="+mn-ea"/>
                          <a:cs typeface="+mn-cs"/>
                        </a:rPr>
                        <a:t>The landlord includes a possession ground without a reasonable belief it would result in possession, and as a result the tenant leaves within four months of service.</a:t>
                      </a:r>
                      <a:endParaRPr lang="en-GB"/>
                    </a:p>
                  </a:txBody>
                  <a:tcPr/>
                </a:tc>
                <a:extLst>
                  <a:ext uri="{0D108BD9-81ED-4DB2-BD59-A6C34878D82A}">
                    <a16:rowId xmlns:a16="http://schemas.microsoft.com/office/drawing/2014/main" val="2713537847"/>
                  </a:ext>
                </a:extLst>
              </a:tr>
              <a:tr h="880312">
                <a:tc>
                  <a:txBody>
                    <a:bodyPr/>
                    <a:lstStyle/>
                    <a:p>
                      <a:r>
                        <a:rPr lang="en-GB" sz="1800" b="0" i="0" kern="1200">
                          <a:solidFill>
                            <a:schemeClr val="dk1"/>
                          </a:solidFill>
                          <a:effectLst/>
                          <a:latin typeface="+mn-lt"/>
                          <a:ea typeface="+mn-ea"/>
                          <a:cs typeface="+mn-cs"/>
                        </a:rPr>
                        <a:t>Breach of restriction on letting or marketing a dwelling house</a:t>
                      </a:r>
                      <a:endParaRPr lang="en-GB"/>
                    </a:p>
                  </a:txBody>
                  <a:tcPr/>
                </a:tc>
                <a:tc>
                  <a:txBody>
                    <a:bodyPr/>
                    <a:lstStyle/>
                    <a:p>
                      <a:r>
                        <a:rPr lang="en-GB" sz="1800" b="0" i="0" kern="1200">
                          <a:solidFill>
                            <a:schemeClr val="dk1"/>
                          </a:solidFill>
                          <a:effectLst/>
                          <a:latin typeface="+mn-lt"/>
                          <a:ea typeface="+mn-ea"/>
                          <a:cs typeface="+mn-cs"/>
                        </a:rPr>
                        <a:t>Attempting to relet or reletting in the 12 months after a Section 8 notice using Ground 1 or 1A asked for possession. </a:t>
                      </a:r>
                      <a:endParaRPr lang="en-GB"/>
                    </a:p>
                  </a:txBody>
                  <a:tcPr/>
                </a:tc>
                <a:extLst>
                  <a:ext uri="{0D108BD9-81ED-4DB2-BD59-A6C34878D82A}">
                    <a16:rowId xmlns:a16="http://schemas.microsoft.com/office/drawing/2014/main" val="3604882843"/>
                  </a:ext>
                </a:extLst>
              </a:tr>
              <a:tr h="880312">
                <a:tc>
                  <a:txBody>
                    <a:bodyPr/>
                    <a:lstStyle/>
                    <a:p>
                      <a:r>
                        <a:rPr lang="en-GB" sz="1800" b="0" i="0" kern="1200">
                          <a:solidFill>
                            <a:schemeClr val="dk1"/>
                          </a:solidFill>
                          <a:effectLst/>
                          <a:latin typeface="+mn-lt"/>
                          <a:ea typeface="+mn-ea"/>
                          <a:cs typeface="+mn-cs"/>
                        </a:rPr>
                        <a:t>Continuing to commit a breach after receiving a financial penalty</a:t>
                      </a:r>
                      <a:endParaRPr lang="en-GB"/>
                    </a:p>
                  </a:txBody>
                  <a:tcPr/>
                </a:tc>
                <a:tc>
                  <a:txBody>
                    <a:bodyPr/>
                    <a:lstStyle/>
                    <a:p>
                      <a:r>
                        <a:rPr lang="en-GB" sz="1800" b="0" i="0" kern="1200">
                          <a:solidFill>
                            <a:schemeClr val="dk1"/>
                          </a:solidFill>
                          <a:effectLst/>
                          <a:latin typeface="+mn-lt"/>
                          <a:ea typeface="+mn-ea"/>
                          <a:cs typeface="+mn-cs"/>
                        </a:rPr>
                        <a:t>Rent repayment orders may be sought for the period starting 28 days after the initial civil penalty while the offence is continuing</a:t>
                      </a:r>
                      <a:endParaRPr lang="en-GB"/>
                    </a:p>
                  </a:txBody>
                  <a:tcPr/>
                </a:tc>
                <a:extLst>
                  <a:ext uri="{0D108BD9-81ED-4DB2-BD59-A6C34878D82A}">
                    <a16:rowId xmlns:a16="http://schemas.microsoft.com/office/drawing/2014/main" val="589220743"/>
                  </a:ext>
                </a:extLst>
              </a:tr>
              <a:tr h="880312">
                <a:tc>
                  <a:txBody>
                    <a:bodyPr/>
                    <a:lstStyle/>
                    <a:p>
                      <a:r>
                        <a:rPr lang="en-GB" sz="1800" b="0" i="0" kern="1200">
                          <a:solidFill>
                            <a:schemeClr val="dk1"/>
                          </a:solidFill>
                          <a:effectLst/>
                          <a:latin typeface="+mn-lt"/>
                          <a:ea typeface="+mn-ea"/>
                          <a:cs typeface="+mn-cs"/>
                        </a:rPr>
                        <a:t>Continuing breach of the new landlord redress scheme rules, after receiving a financial penalty</a:t>
                      </a:r>
                      <a:endParaRPr lang="en-GB"/>
                    </a:p>
                  </a:txBody>
                  <a:tcPr/>
                </a:tc>
                <a:tc>
                  <a:txBody>
                    <a:bodyPr/>
                    <a:lstStyle/>
                    <a:p>
                      <a:r>
                        <a:rPr lang="en-GB" sz="1800" b="0" i="0" kern="1200">
                          <a:solidFill>
                            <a:schemeClr val="dk1"/>
                          </a:solidFill>
                          <a:effectLst/>
                          <a:latin typeface="+mn-lt"/>
                          <a:ea typeface="+mn-ea"/>
                          <a:cs typeface="+mn-cs"/>
                        </a:rPr>
                        <a:t>Rent repayment orders may be sought for the period starting 28 days after the initial civil penalty while the offence is continuing</a:t>
                      </a:r>
                      <a:endParaRPr lang="en-GB"/>
                    </a:p>
                  </a:txBody>
                  <a:tcPr/>
                </a:tc>
                <a:extLst>
                  <a:ext uri="{0D108BD9-81ED-4DB2-BD59-A6C34878D82A}">
                    <a16:rowId xmlns:a16="http://schemas.microsoft.com/office/drawing/2014/main" val="1424169641"/>
                  </a:ext>
                </a:extLst>
              </a:tr>
              <a:tr h="616218">
                <a:tc>
                  <a:txBody>
                    <a:bodyPr/>
                    <a:lstStyle/>
                    <a:p>
                      <a:r>
                        <a:rPr lang="en-GB" sz="1800" b="0" i="0" kern="1200">
                          <a:solidFill>
                            <a:schemeClr val="dk1"/>
                          </a:solidFill>
                          <a:effectLst/>
                          <a:latin typeface="+mn-lt"/>
                          <a:ea typeface="+mn-ea"/>
                          <a:cs typeface="+mn-cs"/>
                        </a:rPr>
                        <a:t>Providing incorrect information to the new PRS database operator</a:t>
                      </a:r>
                      <a:endParaRPr lang="en-GB"/>
                    </a:p>
                  </a:txBody>
                  <a:tcPr/>
                </a:tc>
                <a:tc>
                  <a:txBody>
                    <a:bodyPr/>
                    <a:lstStyle/>
                    <a:p>
                      <a:r>
                        <a:rPr lang="en-GB" sz="1800" b="0" i="0" kern="1200">
                          <a:solidFill>
                            <a:schemeClr val="dk1"/>
                          </a:solidFill>
                          <a:effectLst/>
                          <a:latin typeface="+mn-lt"/>
                          <a:ea typeface="+mn-ea"/>
                          <a:cs typeface="+mn-cs"/>
                        </a:rPr>
                        <a:t>Deliberately or accidentally giving incorrect landlord contact details to the database operator</a:t>
                      </a:r>
                      <a:endParaRPr lang="en-GB"/>
                    </a:p>
                  </a:txBody>
                  <a:tcPr/>
                </a:tc>
                <a:extLst>
                  <a:ext uri="{0D108BD9-81ED-4DB2-BD59-A6C34878D82A}">
                    <a16:rowId xmlns:a16="http://schemas.microsoft.com/office/drawing/2014/main" val="1023666511"/>
                  </a:ext>
                </a:extLst>
              </a:tr>
              <a:tr h="880312">
                <a:tc>
                  <a:txBody>
                    <a:bodyPr/>
                    <a:lstStyle/>
                    <a:p>
                      <a:r>
                        <a:rPr lang="en-GB" sz="1800" b="0" i="0" kern="1200">
                          <a:solidFill>
                            <a:schemeClr val="dk1"/>
                          </a:solidFill>
                          <a:effectLst/>
                          <a:latin typeface="+mn-lt"/>
                          <a:ea typeface="+mn-ea"/>
                          <a:cs typeface="+mn-cs"/>
                        </a:rPr>
                        <a:t>Continuing breach of the certain tenancy reform requirements</a:t>
                      </a:r>
                      <a:endParaRPr lang="en-GB"/>
                    </a:p>
                  </a:txBody>
                  <a:tcPr/>
                </a:tc>
                <a:tc>
                  <a:txBody>
                    <a:bodyPr/>
                    <a:lstStyle/>
                    <a:p>
                      <a:r>
                        <a:rPr lang="en-GB" sz="1800" b="0" i="0" kern="1200">
                          <a:solidFill>
                            <a:schemeClr val="dk1"/>
                          </a:solidFill>
                          <a:effectLst/>
                          <a:latin typeface="+mn-lt"/>
                          <a:ea typeface="+mn-ea"/>
                          <a:cs typeface="+mn-cs"/>
                        </a:rPr>
                        <a:t>Rent repayment orders may be sought for the period starting 28 days after the initial civil penalty while the landlord is not registered on the database. </a:t>
                      </a:r>
                      <a:endParaRPr lang="en-GB"/>
                    </a:p>
                  </a:txBody>
                  <a:tcPr/>
                </a:tc>
                <a:extLst>
                  <a:ext uri="{0D108BD9-81ED-4DB2-BD59-A6C34878D82A}">
                    <a16:rowId xmlns:a16="http://schemas.microsoft.com/office/drawing/2014/main" val="3455372277"/>
                  </a:ext>
                </a:extLst>
              </a:tr>
            </a:tbl>
          </a:graphicData>
        </a:graphic>
      </p:graphicFrame>
    </p:spTree>
    <p:extLst>
      <p:ext uri="{BB962C8B-B14F-4D97-AF65-F5344CB8AC3E}">
        <p14:creationId xmlns:p14="http://schemas.microsoft.com/office/powerpoint/2010/main" val="2645876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D1169-8C86-0911-BE12-D21E6B36294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44113E-2A4E-F17D-8E98-B4CF782A6E02}"/>
              </a:ext>
            </a:extLst>
          </p:cNvPr>
          <p:cNvSpPr>
            <a:spLocks noGrp="1"/>
          </p:cNvSpPr>
          <p:nvPr>
            <p:ph type="body" sz="quarter" idx="10"/>
          </p:nvPr>
        </p:nvSpPr>
        <p:spPr>
          <a:xfrm>
            <a:off x="1145386" y="1643046"/>
            <a:ext cx="9088427" cy="839804"/>
          </a:xfrm>
        </p:spPr>
        <p:txBody>
          <a:bodyPr vert="horz" lIns="91440" tIns="45720" rIns="91440" bIns="45720" rtlCol="0" anchor="t">
            <a:noAutofit/>
          </a:bodyPr>
          <a:lstStyle/>
          <a:p>
            <a:r>
              <a:rPr lang="en-GB" sz="6600" dirty="0">
                <a:latin typeface="Roboto"/>
                <a:ea typeface="Roboto"/>
                <a:cs typeface="Roboto"/>
              </a:rPr>
              <a:t>PRS Database/ Register Your Rental Property Service</a:t>
            </a:r>
            <a:endParaRPr lang="en-GB" sz="66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16858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F53DA-7D38-B580-41E1-036C83CE892B}"/>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0196B54D-ED78-F15C-CDDB-1A12F165E072}"/>
              </a:ext>
            </a:extLst>
          </p:cNvPr>
          <p:cNvSpPr txBox="1">
            <a:spLocks/>
          </p:cNvSpPr>
          <p:nvPr/>
        </p:nvSpPr>
        <p:spPr>
          <a:xfrm>
            <a:off x="296644" y="942957"/>
            <a:ext cx="6817519" cy="521062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spcBef>
                <a:spcPts val="0"/>
              </a:spcBef>
              <a:spcAft>
                <a:spcPts val="600"/>
              </a:spcAft>
              <a:buNone/>
              <a:defRPr/>
            </a:pPr>
            <a:endParaRPr lang="en-GB" sz="18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nSpc>
                <a:spcPct val="110000"/>
              </a:lnSpc>
              <a:spcBef>
                <a:spcPts val="0"/>
              </a:spcBef>
              <a:spcAft>
                <a:spcPts val="600"/>
              </a:spcAft>
              <a:buNone/>
              <a:defRPr/>
            </a:pPr>
            <a:endParaRPr lang="en-GB" sz="1800" b="1"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marL="0" indent="0">
              <a:lnSpc>
                <a:spcPct val="110000"/>
              </a:lnSpc>
              <a:spcBef>
                <a:spcPts val="0"/>
              </a:spcBef>
              <a:spcAft>
                <a:spcPts val="600"/>
              </a:spcAft>
              <a:buNone/>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163B54">
                  <a:lumMod val="95000"/>
                  <a:lumOff val="5000"/>
                </a:srgbClr>
              </a:solidFill>
              <a:latin typeface="Source Sans Pro" panose="020B0503030403020204" pitchFamily="34" charset="0"/>
              <a:ea typeface="Source Sans Pro" panose="020B0503030403020204" pitchFamily="34" charset="0"/>
              <a:sym typeface="Helvetica Neue"/>
            </a:endParaRPr>
          </a:p>
        </p:txBody>
      </p:sp>
      <p:sp>
        <p:nvSpPr>
          <p:cNvPr id="3" name="Title 1">
            <a:extLst>
              <a:ext uri="{FF2B5EF4-FFF2-40B4-BE49-F238E27FC236}">
                <a16:creationId xmlns:a16="http://schemas.microsoft.com/office/drawing/2014/main" id="{9D505037-D292-3CE2-5B35-E83827FEE1F0}"/>
              </a:ext>
            </a:extLst>
          </p:cNvPr>
          <p:cNvSpPr txBox="1">
            <a:spLocks/>
          </p:cNvSpPr>
          <p:nvPr/>
        </p:nvSpPr>
        <p:spPr>
          <a:xfrm>
            <a:off x="746058" y="-510469"/>
            <a:ext cx="6651276" cy="1325563"/>
          </a:xfrm>
          <a:prstGeom prst="rect">
            <a:avLst/>
          </a:prstGeom>
        </p:spPr>
        <p:txBody>
          <a:bodyPr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GB" sz="3200" b="1" dirty="0">
                <a:solidFill>
                  <a:srgbClr val="F2611B"/>
                </a:solidFill>
                <a:latin typeface="Roboto" panose="02000000000000000000" pitchFamily="2" charset="0"/>
                <a:ea typeface="Roboto" panose="02000000000000000000" pitchFamily="2" charset="0"/>
                <a:cs typeface="Roboto" panose="02000000000000000000" pitchFamily="2" charset="0"/>
                <a:sym typeface="Helvetica Neue"/>
              </a:rPr>
              <a:t>Summary</a:t>
            </a:r>
            <a:r>
              <a:rPr lang="en-GB" sz="3200" b="1" dirty="0">
                <a:solidFill>
                  <a:srgbClr val="F37936"/>
                </a:solidFill>
                <a:latin typeface="Roboto" panose="02000000000000000000" pitchFamily="2" charset="0"/>
                <a:ea typeface="Roboto" panose="02000000000000000000" pitchFamily="2" charset="0"/>
                <a:cs typeface="Roboto" panose="02000000000000000000" pitchFamily="2" charset="0"/>
                <a:sym typeface="Helvetica Neue"/>
              </a:rPr>
              <a:t> </a:t>
            </a:r>
            <a:endParaRPr lang="en-GB" sz="3200" b="1" dirty="0">
              <a:solidFill>
                <a:srgbClr val="F37936"/>
              </a:solidFill>
              <a:latin typeface="Source Sans Pro" panose="020B0503030403020204" pitchFamily="34" charset="0"/>
              <a:ea typeface="Source Sans Pro" panose="020B0503030403020204" pitchFamily="34" charset="0"/>
              <a:sym typeface="Helvetica Neue"/>
            </a:endParaRPr>
          </a:p>
        </p:txBody>
      </p:sp>
      <p:pic>
        <p:nvPicPr>
          <p:cNvPr id="4" name="Picture 3">
            <a:extLst>
              <a:ext uri="{FF2B5EF4-FFF2-40B4-BE49-F238E27FC236}">
                <a16:creationId xmlns:a16="http://schemas.microsoft.com/office/drawing/2014/main" id="{29DCD5DD-6940-3466-1BF1-636CFD997AF5}"/>
              </a:ext>
            </a:extLst>
          </p:cNvPr>
          <p:cNvPicPr>
            <a:picLocks noChangeAspect="1"/>
          </p:cNvPicPr>
          <p:nvPr/>
        </p:nvPicPr>
        <p:blipFill>
          <a:blip r:embed="rId3">
            <a:biLevel thresh="25000"/>
          </a:blip>
          <a:stretch>
            <a:fillRect/>
          </a:stretch>
        </p:blipFill>
        <p:spPr>
          <a:xfrm>
            <a:off x="296644" y="247265"/>
            <a:ext cx="391343" cy="496480"/>
          </a:xfrm>
          <a:prstGeom prst="rect">
            <a:avLst/>
          </a:prstGeom>
        </p:spPr>
      </p:pic>
      <p:pic>
        <p:nvPicPr>
          <p:cNvPr id="6" name="Picture 5">
            <a:extLst>
              <a:ext uri="{FF2B5EF4-FFF2-40B4-BE49-F238E27FC236}">
                <a16:creationId xmlns:a16="http://schemas.microsoft.com/office/drawing/2014/main" id="{E0C3F1EA-7D92-1F5E-C821-654490EEC0D8}"/>
              </a:ext>
            </a:extLst>
          </p:cNvPr>
          <p:cNvPicPr>
            <a:picLocks noChangeAspect="1"/>
          </p:cNvPicPr>
          <p:nvPr/>
        </p:nvPicPr>
        <p:blipFill>
          <a:blip r:embed="rId4"/>
          <a:stretch>
            <a:fillRect/>
          </a:stretch>
        </p:blipFill>
        <p:spPr>
          <a:xfrm>
            <a:off x="10491028" y="103153"/>
            <a:ext cx="1546249" cy="839804"/>
          </a:xfrm>
          <a:prstGeom prst="rect">
            <a:avLst/>
          </a:prstGeom>
        </p:spPr>
      </p:pic>
      <p:pic>
        <p:nvPicPr>
          <p:cNvPr id="8" name="Picture 7">
            <a:extLst>
              <a:ext uri="{FF2B5EF4-FFF2-40B4-BE49-F238E27FC236}">
                <a16:creationId xmlns:a16="http://schemas.microsoft.com/office/drawing/2014/main" id="{33E3C173-E625-2C0B-A913-A59027818ABD}"/>
              </a:ext>
            </a:extLst>
          </p:cNvPr>
          <p:cNvPicPr>
            <a:picLocks noChangeAspect="1"/>
          </p:cNvPicPr>
          <p:nvPr/>
        </p:nvPicPr>
        <p:blipFill>
          <a:blip r:embed="rId5"/>
          <a:stretch>
            <a:fillRect/>
          </a:stretch>
        </p:blipFill>
        <p:spPr>
          <a:xfrm>
            <a:off x="7455408" y="0"/>
            <a:ext cx="4736593" cy="6858000"/>
          </a:xfrm>
          <a:prstGeom prst="rect">
            <a:avLst/>
          </a:prstGeom>
        </p:spPr>
      </p:pic>
      <p:sp>
        <p:nvSpPr>
          <p:cNvPr id="13" name="TextBox 12">
            <a:extLst>
              <a:ext uri="{FF2B5EF4-FFF2-40B4-BE49-F238E27FC236}">
                <a16:creationId xmlns:a16="http://schemas.microsoft.com/office/drawing/2014/main" id="{510A1979-D4CA-DB95-841C-6E28D8FB3743}"/>
              </a:ext>
            </a:extLst>
          </p:cNvPr>
          <p:cNvSpPr txBox="1"/>
          <p:nvPr/>
        </p:nvSpPr>
        <p:spPr>
          <a:xfrm>
            <a:off x="687984" y="815094"/>
            <a:ext cx="5929123" cy="6555641"/>
          </a:xfrm>
          <a:prstGeom prst="rect">
            <a:avLst/>
          </a:prstGeom>
          <a:noFill/>
        </p:spPr>
        <p:txBody>
          <a:bodyPr wrap="square" rtlCol="0">
            <a:spAutoFit/>
          </a:bodyPr>
          <a:lstStyle/>
          <a:p>
            <a:pPr marL="285750" indent="-285750">
              <a:buFont typeface="Arial" panose="020B0604020202020204" pitchFamily="34" charset="0"/>
              <a:buChar char="•"/>
            </a:pPr>
            <a:r>
              <a:rPr lang="en-GB" sz="1600" dirty="0">
                <a:solidFill>
                  <a:schemeClr val="bg2"/>
                </a:solidFill>
                <a:latin typeface="Roboto" panose="02000000000000000000" pitchFamily="2" charset="0"/>
                <a:ea typeface="Roboto" panose="02000000000000000000" pitchFamily="2" charset="0"/>
                <a:cs typeface="Roboto" panose="02000000000000000000" pitchFamily="2" charset="0"/>
              </a:rPr>
              <a:t>Rollout of the new landlord database will begin this December </a:t>
            </a:r>
          </a:p>
          <a:p>
            <a:endParaRPr lang="en-GB" sz="1600" dirty="0">
              <a:solidFill>
                <a:schemeClr val="bg2"/>
              </a:solidFill>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600" dirty="0">
                <a:solidFill>
                  <a:schemeClr val="bg2"/>
                </a:solidFill>
                <a:latin typeface="Roboto" panose="02000000000000000000" pitchFamily="2" charset="0"/>
                <a:ea typeface="Roboto" panose="02000000000000000000" pitchFamily="2" charset="0"/>
                <a:cs typeface="Roboto" panose="02000000000000000000" pitchFamily="2" charset="0"/>
              </a:rPr>
              <a:t>£65 per property per year to register </a:t>
            </a:r>
          </a:p>
          <a:p>
            <a:endParaRPr lang="en-GB" sz="1600" dirty="0">
              <a:solidFill>
                <a:schemeClr val="bg2"/>
              </a:solidFill>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600" dirty="0">
                <a:solidFill>
                  <a:schemeClr val="bg2"/>
                </a:solidFill>
                <a:latin typeface="Roboto" panose="02000000000000000000" pitchFamily="2" charset="0"/>
                <a:ea typeface="Roboto" panose="02000000000000000000" pitchFamily="2" charset="0"/>
                <a:cs typeface="Roboto" panose="02000000000000000000" pitchFamily="2" charset="0"/>
              </a:rPr>
              <a:t>Compulsory for all private sector landlords in England to sign up to the new database, which is being introduced under phase two of the Renters’ Rights Act</a:t>
            </a:r>
            <a:br>
              <a:rPr lang="en-GB" sz="1600" dirty="0">
                <a:solidFill>
                  <a:schemeClr val="bg2"/>
                </a:solidFill>
                <a:latin typeface="Roboto" panose="02000000000000000000" pitchFamily="2" charset="0"/>
                <a:ea typeface="Roboto" panose="02000000000000000000" pitchFamily="2" charset="0"/>
                <a:cs typeface="Roboto" panose="02000000000000000000" pitchFamily="2" charset="0"/>
              </a:rPr>
            </a:br>
            <a:endParaRPr lang="en-GB" sz="1600" dirty="0">
              <a:solidFill>
                <a:schemeClr val="bg2"/>
              </a:solidFill>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600" dirty="0">
                <a:solidFill>
                  <a:schemeClr val="bg2"/>
                </a:solidFill>
                <a:latin typeface="Roboto" panose="02000000000000000000" pitchFamily="2" charset="0"/>
                <a:ea typeface="Roboto" panose="02000000000000000000" pitchFamily="2" charset="0"/>
                <a:cs typeface="Roboto" panose="02000000000000000000" pitchFamily="2" charset="0"/>
              </a:rPr>
              <a:t>A full timetable has now been confirmed, with a 12- month regional roll out starting in the West Midlands</a:t>
            </a:r>
            <a:br>
              <a:rPr lang="en-GB" sz="1600" dirty="0">
                <a:solidFill>
                  <a:schemeClr val="bg2"/>
                </a:solidFill>
                <a:latin typeface="Roboto" panose="02000000000000000000" pitchFamily="2" charset="0"/>
                <a:ea typeface="Roboto" panose="02000000000000000000" pitchFamily="2" charset="0"/>
                <a:cs typeface="Roboto" panose="02000000000000000000" pitchFamily="2" charset="0"/>
              </a:rPr>
            </a:br>
            <a:endParaRPr lang="en-GB" sz="1600" dirty="0">
              <a:solidFill>
                <a:schemeClr val="bg2"/>
              </a:solidFill>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600" dirty="0">
                <a:solidFill>
                  <a:schemeClr val="bg2"/>
                </a:solidFill>
                <a:latin typeface="Roboto" panose="02000000000000000000" pitchFamily="2" charset="0"/>
                <a:ea typeface="Roboto" panose="02000000000000000000" pitchFamily="2" charset="0"/>
                <a:cs typeface="Roboto" panose="02000000000000000000" pitchFamily="2" charset="0"/>
              </a:rPr>
              <a:t>You will be given a three-month window to comply with the new rules, will all landlords be registered by 14</a:t>
            </a:r>
            <a:r>
              <a:rPr lang="en-GB" sz="1600" baseline="30000" dirty="0">
                <a:solidFill>
                  <a:schemeClr val="bg2"/>
                </a:solidFill>
                <a:latin typeface="Roboto" panose="02000000000000000000" pitchFamily="2" charset="0"/>
                <a:ea typeface="Roboto" panose="02000000000000000000" pitchFamily="2" charset="0"/>
                <a:cs typeface="Roboto" panose="02000000000000000000" pitchFamily="2" charset="0"/>
              </a:rPr>
              <a:t>th</a:t>
            </a:r>
            <a:r>
              <a:rPr lang="en-GB" sz="1600" dirty="0">
                <a:solidFill>
                  <a:schemeClr val="bg2"/>
                </a:solidFill>
                <a:latin typeface="Roboto" panose="02000000000000000000" pitchFamily="2" charset="0"/>
                <a:ea typeface="Roboto" panose="02000000000000000000" pitchFamily="2" charset="0"/>
                <a:cs typeface="Roboto" panose="02000000000000000000" pitchFamily="2" charset="0"/>
              </a:rPr>
              <a:t> November 2027 </a:t>
            </a:r>
            <a:br>
              <a:rPr lang="en-GB" sz="1600" dirty="0">
                <a:solidFill>
                  <a:schemeClr val="bg2"/>
                </a:solidFill>
                <a:latin typeface="Roboto" panose="02000000000000000000" pitchFamily="2" charset="0"/>
                <a:ea typeface="Roboto" panose="02000000000000000000" pitchFamily="2" charset="0"/>
                <a:cs typeface="Roboto" panose="02000000000000000000" pitchFamily="2" charset="0"/>
              </a:rPr>
            </a:br>
            <a:endParaRPr lang="en-GB" sz="1600" dirty="0">
              <a:solidFill>
                <a:schemeClr val="bg2"/>
              </a:solidFill>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6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Awaiting confirmation of VAT status of the fee, but likely to be zero-rated. </a:t>
            </a:r>
          </a:p>
          <a:p>
            <a:endParaRPr lang="en-GB" sz="16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285750" indent="-285750">
              <a:buFont typeface="Arial" panose="020B0604020202020204" pitchFamily="34" charset="0"/>
              <a:buChar char="•"/>
            </a:pPr>
            <a:r>
              <a:rPr lang="en-GB" sz="16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Landlords who fail to sign up could face civil penalties of up to £7,000- rising to £40,000 for multiple or continued breaches </a:t>
            </a:r>
          </a:p>
          <a:p>
            <a:pPr marL="285750" indent="-285750">
              <a:buFont typeface="Arial" panose="020B0604020202020204" pitchFamily="34" charset="0"/>
              <a:buChar char="•"/>
            </a:pPr>
            <a:endParaRPr lang="en-GB" sz="16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285750" indent="-285750">
              <a:buFont typeface="Arial" panose="020B0604020202020204" pitchFamily="34" charset="0"/>
              <a:buChar char="•"/>
            </a:pPr>
            <a:endParaRPr lang="en-GB"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285750" indent="-285750">
              <a:buFont typeface="Arial" panose="020B0604020202020204" pitchFamily="34" charset="0"/>
              <a:buChar char="•"/>
            </a:pPr>
            <a:endParaRPr lang="en-GB" dirty="0">
              <a:solidFill>
                <a:schemeClr val="bg2"/>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798310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1272C-4C63-8A38-BC0C-45BA184D322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96C263F-35F0-30A6-77DC-147523F5469E}"/>
              </a:ext>
            </a:extLst>
          </p:cNvPr>
          <p:cNvSpPr>
            <a:spLocks noGrp="1"/>
          </p:cNvSpPr>
          <p:nvPr>
            <p:ph type="body" sz="quarter" idx="10"/>
          </p:nvPr>
        </p:nvSpPr>
        <p:spPr>
          <a:xfrm>
            <a:off x="1036974" y="625950"/>
            <a:ext cx="10271249" cy="755354"/>
          </a:xfrm>
        </p:spPr>
        <p:txBody>
          <a:bodyPr>
            <a:normAutofit/>
          </a:bodyPr>
          <a:lstStyle/>
          <a:p>
            <a:r>
              <a:rPr lang="en-GB" sz="4400" dirty="0"/>
              <a:t>Timetable for regional rollout</a:t>
            </a:r>
          </a:p>
          <a:p>
            <a:endParaRPr lang="en-GB" sz="4400" dirty="0"/>
          </a:p>
        </p:txBody>
      </p:sp>
      <p:pic>
        <p:nvPicPr>
          <p:cNvPr id="4" name="Picture 3">
            <a:extLst>
              <a:ext uri="{FF2B5EF4-FFF2-40B4-BE49-F238E27FC236}">
                <a16:creationId xmlns:a16="http://schemas.microsoft.com/office/drawing/2014/main" id="{C2DF9023-A375-6FC1-A257-9395F6A781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8026" y="1228878"/>
            <a:ext cx="9256741" cy="4493326"/>
          </a:xfrm>
          <a:prstGeom prst="rect">
            <a:avLst/>
          </a:prstGeom>
        </p:spPr>
      </p:pic>
    </p:spTree>
    <p:extLst>
      <p:ext uri="{BB962C8B-B14F-4D97-AF65-F5344CB8AC3E}">
        <p14:creationId xmlns:p14="http://schemas.microsoft.com/office/powerpoint/2010/main" val="2940528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43136-328A-F843-82C0-F7523ED337FA}"/>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E3C14E35-4AA6-5C33-9464-DA812CE206DF}"/>
              </a:ext>
            </a:extLst>
          </p:cNvPr>
          <p:cNvSpPr txBox="1">
            <a:spLocks/>
          </p:cNvSpPr>
          <p:nvPr/>
        </p:nvSpPr>
        <p:spPr>
          <a:xfrm>
            <a:off x="101600" y="942957"/>
            <a:ext cx="7199084" cy="56677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spcBef>
                <a:spcPts val="0"/>
              </a:spcBef>
              <a:spcAft>
                <a:spcPts val="600"/>
              </a:spcAft>
              <a:buNone/>
              <a:defRPr/>
            </a:pPr>
            <a:r>
              <a:rPr lang="en-GB" sz="14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Landlords of homes occupied under assured or regulated tenancies must sign up to what the Government describes as a ‘Register Your Property Service’, including all existing tenancies and any signed during the roll out period</a:t>
            </a:r>
          </a:p>
          <a:p>
            <a:pPr marL="0" indent="0" algn="just">
              <a:lnSpc>
                <a:spcPct val="110000"/>
              </a:lnSpc>
              <a:spcBef>
                <a:spcPts val="0"/>
              </a:spcBef>
              <a:spcAft>
                <a:spcPts val="600"/>
              </a:spcAft>
              <a:buNone/>
              <a:defRPr/>
            </a:pPr>
            <a:r>
              <a:rPr lang="en-GB" sz="14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Empty homes being marketed to let do not need to be registered at this stage- although this will change in future when you will need to provide a registration number before you can advertise your property </a:t>
            </a:r>
          </a:p>
          <a:p>
            <a:pPr marL="0" indent="0" algn="just">
              <a:lnSpc>
                <a:spcPct val="110000"/>
              </a:lnSpc>
              <a:spcBef>
                <a:spcPts val="0"/>
              </a:spcBef>
              <a:spcAft>
                <a:spcPts val="600"/>
              </a:spcAft>
              <a:buNone/>
              <a:defRPr/>
            </a:pPr>
            <a:r>
              <a:rPr lang="en-GB" sz="14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Agents cannot register homes on the database on your behalf, you must do this yourself- </a:t>
            </a:r>
            <a:r>
              <a:rPr lang="en-GB" sz="14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hlinkClick r:id="rId3"/>
              </a:rPr>
              <a:t>Section 4 of the Private Rented Sector Database Regulations </a:t>
            </a:r>
            <a:r>
              <a:rPr lang="en-GB" sz="14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explicitly states the landlord must register unless one of the exceptions apply. Agents are not listed as an exception to this rule, so cannot register on the landlord’s behalf</a:t>
            </a:r>
          </a:p>
          <a:p>
            <a:pPr marL="0" indent="0" algn="just">
              <a:lnSpc>
                <a:spcPct val="110000"/>
              </a:lnSpc>
              <a:spcBef>
                <a:spcPts val="0"/>
              </a:spcBef>
              <a:spcAft>
                <a:spcPts val="600"/>
              </a:spcAft>
              <a:buNone/>
              <a:defRPr/>
            </a:pPr>
            <a:r>
              <a:rPr lang="en-GB" sz="14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However, agents can help by providing some information on the landlord’s behalf. The Government has indicated that guidance will be published for agents and property managers on what information they can provide and how they can provide it before the registration opens</a:t>
            </a:r>
          </a:p>
          <a:p>
            <a:pPr marL="0" indent="0" algn="just">
              <a:lnSpc>
                <a:spcPct val="110000"/>
              </a:lnSpc>
              <a:spcBef>
                <a:spcPts val="0"/>
              </a:spcBef>
              <a:spcAft>
                <a:spcPts val="600"/>
              </a:spcAft>
              <a:buNone/>
              <a:defRPr/>
            </a:pPr>
            <a:r>
              <a:rPr lang="en-GB" sz="1400" b="1" dirty="0">
                <a:solidFill>
                  <a:srgbClr val="F2611B"/>
                </a:solidFill>
                <a:latin typeface="Roboto" panose="02000000000000000000" pitchFamily="2" charset="0"/>
                <a:ea typeface="Roboto" panose="02000000000000000000" pitchFamily="2" charset="0"/>
                <a:cs typeface="Roboto" panose="02000000000000000000" pitchFamily="2" charset="0"/>
                <a:sym typeface="Helvetica Neue"/>
              </a:rPr>
              <a:t>Are there any circumstances where someone else can register for the landlord? </a:t>
            </a:r>
          </a:p>
          <a:p>
            <a:pPr marL="0" indent="0" algn="just">
              <a:lnSpc>
                <a:spcPct val="110000"/>
              </a:lnSpc>
              <a:spcBef>
                <a:spcPts val="0"/>
              </a:spcBef>
              <a:spcAft>
                <a:spcPts val="600"/>
              </a:spcAft>
              <a:buNone/>
              <a:defRPr/>
            </a:pPr>
            <a:r>
              <a:rPr lang="en-GB" sz="14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Agents may not register for the landlord, but there are some limited exceptions where a person other than a landlord can register on the database. Personal representatives of a decreased landlord may register for example, or someone granted power of attorney. </a:t>
            </a:r>
          </a:p>
          <a:p>
            <a:pPr marL="0" indent="0" algn="just">
              <a:lnSpc>
                <a:spcPct val="110000"/>
              </a:lnSpc>
              <a:spcBef>
                <a:spcPts val="0"/>
              </a:spcBef>
              <a:spcAft>
                <a:spcPts val="600"/>
              </a:spcAft>
              <a:buNone/>
              <a:defRPr/>
            </a:pPr>
            <a:r>
              <a:rPr lang="en-GB" sz="14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In most other cases, the exceptions apply where the property is being repossessed or the landlord is bankrupt. </a:t>
            </a:r>
          </a:p>
          <a:p>
            <a:pPr marL="0" indent="0" algn="just">
              <a:lnSpc>
                <a:spcPct val="110000"/>
              </a:lnSpc>
              <a:spcBef>
                <a:spcPts val="0"/>
              </a:spcBef>
              <a:spcAft>
                <a:spcPts val="600"/>
              </a:spcAft>
              <a:buNone/>
              <a:defRPr/>
            </a:pPr>
            <a:r>
              <a:rPr lang="en-GB" sz="14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The full list of exceptions can be found in </a:t>
            </a:r>
            <a:r>
              <a:rPr lang="en-GB" sz="14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hlinkClick r:id="rId4"/>
              </a:rPr>
              <a:t>Schedule 2 of the Private Rented Sector Database Regulations 2026 </a:t>
            </a:r>
            <a:endParaRPr lang="en-GB" sz="14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gn="just">
              <a:lnSpc>
                <a:spcPct val="110000"/>
              </a:lnSpc>
              <a:spcBef>
                <a:spcPts val="0"/>
              </a:spcBef>
              <a:spcAft>
                <a:spcPts val="600"/>
              </a:spcAft>
              <a:buNone/>
              <a:defRPr/>
            </a:pPr>
            <a:endParaRPr lang="en-GB" sz="12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algn="just">
              <a:lnSpc>
                <a:spcPct val="110000"/>
              </a:lnSpc>
              <a:spcBef>
                <a:spcPts val="0"/>
              </a:spcBef>
              <a:spcAft>
                <a:spcPts val="600"/>
              </a:spcAft>
              <a:defRPr/>
            </a:pPr>
            <a:endParaRPr lang="en-GB" sz="12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gn="just">
              <a:lnSpc>
                <a:spcPct val="110000"/>
              </a:lnSpc>
              <a:spcBef>
                <a:spcPts val="0"/>
              </a:spcBef>
              <a:spcAft>
                <a:spcPts val="600"/>
              </a:spcAft>
              <a:buNone/>
              <a:defRPr/>
            </a:pPr>
            <a:endParaRPr lang="en-GB" sz="12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gn="just">
              <a:lnSpc>
                <a:spcPct val="110000"/>
              </a:lnSpc>
              <a:spcBef>
                <a:spcPts val="0"/>
              </a:spcBef>
              <a:spcAft>
                <a:spcPts val="600"/>
              </a:spcAft>
              <a:buNone/>
              <a:defRPr/>
            </a:pPr>
            <a:endParaRPr lang="en-GB" sz="12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gn="just">
              <a:lnSpc>
                <a:spcPct val="110000"/>
              </a:lnSpc>
              <a:spcBef>
                <a:spcPts val="0"/>
              </a:spcBef>
              <a:spcAft>
                <a:spcPts val="600"/>
              </a:spcAft>
              <a:buNone/>
              <a:defRPr/>
            </a:pPr>
            <a:endParaRPr lang="en-GB" sz="12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gn="just">
              <a:lnSpc>
                <a:spcPct val="110000"/>
              </a:lnSpc>
              <a:spcBef>
                <a:spcPts val="0"/>
              </a:spcBef>
              <a:spcAft>
                <a:spcPts val="600"/>
              </a:spcAft>
              <a:buNone/>
              <a:defRPr/>
            </a:pPr>
            <a:r>
              <a:rPr lang="en-GB" sz="12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Can you register properties early? Yes. Landlords can register any property from 15</a:t>
            </a:r>
            <a:r>
              <a:rPr lang="en-GB" sz="1200" baseline="300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th</a:t>
            </a:r>
            <a:r>
              <a:rPr lang="en-GB" sz="12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 December 2026 onwards, even if the regulations don’t apply to their region yet</a:t>
            </a:r>
          </a:p>
          <a:p>
            <a:pPr algn="just">
              <a:lnSpc>
                <a:spcPct val="110000"/>
              </a:lnSpc>
              <a:spcBef>
                <a:spcPts val="0"/>
              </a:spcBef>
              <a:spcAft>
                <a:spcPts val="600"/>
              </a:spcAft>
              <a:defRPr/>
            </a:pPr>
            <a:endParaRPr lang="en-GB" sz="12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algn="just">
              <a:lnSpc>
                <a:spcPct val="110000"/>
              </a:lnSpc>
              <a:spcBef>
                <a:spcPts val="0"/>
              </a:spcBef>
              <a:spcAft>
                <a:spcPts val="600"/>
              </a:spcAft>
              <a:defRPr/>
            </a:pPr>
            <a:endParaRPr lang="en-GB" sz="18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algn="just">
              <a:lnSpc>
                <a:spcPct val="110000"/>
              </a:lnSpc>
              <a:spcBef>
                <a:spcPts val="0"/>
              </a:spcBef>
              <a:spcAft>
                <a:spcPts val="600"/>
              </a:spcAft>
              <a:defRPr/>
            </a:pPr>
            <a:endParaRPr lang="en-GB" sz="18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nSpc>
                <a:spcPct val="110000"/>
              </a:lnSpc>
              <a:spcBef>
                <a:spcPts val="0"/>
              </a:spcBef>
              <a:spcAft>
                <a:spcPts val="600"/>
              </a:spcAft>
              <a:buNone/>
              <a:defRPr/>
            </a:pPr>
            <a:endParaRPr lang="en-GB" sz="1800" b="1"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marL="0" indent="0">
              <a:lnSpc>
                <a:spcPct val="110000"/>
              </a:lnSpc>
              <a:spcBef>
                <a:spcPts val="0"/>
              </a:spcBef>
              <a:spcAft>
                <a:spcPts val="600"/>
              </a:spcAft>
              <a:buNone/>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163B54">
                  <a:lumMod val="95000"/>
                  <a:lumOff val="5000"/>
                </a:srgbClr>
              </a:solidFill>
              <a:latin typeface="Source Sans Pro" panose="020B0503030403020204" pitchFamily="34" charset="0"/>
              <a:ea typeface="Source Sans Pro" panose="020B0503030403020204" pitchFamily="34" charset="0"/>
              <a:sym typeface="Helvetica Neue"/>
            </a:endParaRPr>
          </a:p>
        </p:txBody>
      </p:sp>
      <p:sp>
        <p:nvSpPr>
          <p:cNvPr id="3" name="Title 1">
            <a:extLst>
              <a:ext uri="{FF2B5EF4-FFF2-40B4-BE49-F238E27FC236}">
                <a16:creationId xmlns:a16="http://schemas.microsoft.com/office/drawing/2014/main" id="{EC3BDEE6-05B8-B21A-5755-224DDE4A76C9}"/>
              </a:ext>
            </a:extLst>
          </p:cNvPr>
          <p:cNvSpPr txBox="1">
            <a:spLocks/>
          </p:cNvSpPr>
          <p:nvPr/>
        </p:nvSpPr>
        <p:spPr>
          <a:xfrm>
            <a:off x="746058" y="-510469"/>
            <a:ext cx="6651276" cy="1325563"/>
          </a:xfrm>
          <a:prstGeom prst="rect">
            <a:avLst/>
          </a:prstGeom>
        </p:spPr>
        <p:txBody>
          <a:bodyPr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GB" sz="3200" b="1" dirty="0">
                <a:solidFill>
                  <a:srgbClr val="F2611B"/>
                </a:solidFill>
                <a:latin typeface="Roboto" panose="02000000000000000000" pitchFamily="2" charset="0"/>
                <a:ea typeface="Roboto" panose="02000000000000000000" pitchFamily="2" charset="0"/>
                <a:cs typeface="Roboto" panose="02000000000000000000" pitchFamily="2" charset="0"/>
                <a:sym typeface="Helvetica Neue"/>
              </a:rPr>
              <a:t>Who needs to sign up?</a:t>
            </a:r>
            <a:endParaRPr lang="en-GB" sz="3200" b="1" dirty="0">
              <a:solidFill>
                <a:srgbClr val="F2611B"/>
              </a:solidFill>
              <a:latin typeface="Source Sans Pro" panose="020B0503030403020204" pitchFamily="34" charset="0"/>
              <a:ea typeface="Source Sans Pro" panose="020B0503030403020204" pitchFamily="34" charset="0"/>
              <a:sym typeface="Helvetica Neue"/>
            </a:endParaRPr>
          </a:p>
        </p:txBody>
      </p:sp>
      <p:pic>
        <p:nvPicPr>
          <p:cNvPr id="4" name="Picture 3">
            <a:extLst>
              <a:ext uri="{FF2B5EF4-FFF2-40B4-BE49-F238E27FC236}">
                <a16:creationId xmlns:a16="http://schemas.microsoft.com/office/drawing/2014/main" id="{3BC05B05-2294-6A29-B3FE-5615311ECC14}"/>
              </a:ext>
            </a:extLst>
          </p:cNvPr>
          <p:cNvPicPr>
            <a:picLocks noChangeAspect="1"/>
          </p:cNvPicPr>
          <p:nvPr/>
        </p:nvPicPr>
        <p:blipFill>
          <a:blip r:embed="rId5">
            <a:biLevel thresh="25000"/>
          </a:blip>
          <a:stretch>
            <a:fillRect/>
          </a:stretch>
        </p:blipFill>
        <p:spPr>
          <a:xfrm>
            <a:off x="296644" y="247265"/>
            <a:ext cx="391343" cy="496480"/>
          </a:xfrm>
          <a:prstGeom prst="rect">
            <a:avLst/>
          </a:prstGeom>
        </p:spPr>
      </p:pic>
      <p:pic>
        <p:nvPicPr>
          <p:cNvPr id="6" name="Picture 5">
            <a:extLst>
              <a:ext uri="{FF2B5EF4-FFF2-40B4-BE49-F238E27FC236}">
                <a16:creationId xmlns:a16="http://schemas.microsoft.com/office/drawing/2014/main" id="{CBFF9619-66B6-3847-4C4C-10C2376B8E6B}"/>
              </a:ext>
            </a:extLst>
          </p:cNvPr>
          <p:cNvPicPr>
            <a:picLocks noChangeAspect="1"/>
          </p:cNvPicPr>
          <p:nvPr/>
        </p:nvPicPr>
        <p:blipFill>
          <a:blip r:embed="rId6"/>
          <a:stretch>
            <a:fillRect/>
          </a:stretch>
        </p:blipFill>
        <p:spPr>
          <a:xfrm>
            <a:off x="10491028" y="103153"/>
            <a:ext cx="1546249" cy="839804"/>
          </a:xfrm>
          <a:prstGeom prst="rect">
            <a:avLst/>
          </a:prstGeom>
        </p:spPr>
      </p:pic>
      <p:pic>
        <p:nvPicPr>
          <p:cNvPr id="8" name="Picture 7">
            <a:extLst>
              <a:ext uri="{FF2B5EF4-FFF2-40B4-BE49-F238E27FC236}">
                <a16:creationId xmlns:a16="http://schemas.microsoft.com/office/drawing/2014/main" id="{DAB73DDD-B25A-265E-3ABF-AC8FB9BD75DC}"/>
              </a:ext>
            </a:extLst>
          </p:cNvPr>
          <p:cNvPicPr>
            <a:picLocks noChangeAspect="1"/>
          </p:cNvPicPr>
          <p:nvPr/>
        </p:nvPicPr>
        <p:blipFill>
          <a:blip r:embed="rId7"/>
          <a:stretch>
            <a:fillRect/>
          </a:stretch>
        </p:blipFill>
        <p:spPr>
          <a:xfrm>
            <a:off x="7455408" y="0"/>
            <a:ext cx="4736593" cy="6858000"/>
          </a:xfrm>
          <a:prstGeom prst="rect">
            <a:avLst/>
          </a:prstGeom>
        </p:spPr>
      </p:pic>
    </p:spTree>
    <p:extLst>
      <p:ext uri="{BB962C8B-B14F-4D97-AF65-F5344CB8AC3E}">
        <p14:creationId xmlns:p14="http://schemas.microsoft.com/office/powerpoint/2010/main" val="458620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01DA3-3E4E-B76C-A7DD-99B37C3AA386}"/>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AA83FE1C-8355-E77F-71F6-16B4FA93C271}"/>
              </a:ext>
            </a:extLst>
          </p:cNvPr>
          <p:cNvSpPr txBox="1">
            <a:spLocks/>
          </p:cNvSpPr>
          <p:nvPr/>
        </p:nvSpPr>
        <p:spPr>
          <a:xfrm>
            <a:off x="296644" y="787749"/>
            <a:ext cx="6817519" cy="581979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spcBef>
                <a:spcPts val="0"/>
              </a:spcBef>
              <a:spcAft>
                <a:spcPts val="600"/>
              </a:spcAft>
              <a:buNone/>
              <a:defRPr/>
            </a:pPr>
            <a:r>
              <a:rPr lang="en-GB" sz="11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It is expected you will need to join the database via the Government website- it is our understanding that each property will need to be added individually. Each landlord entry will need to include the following information depending on their ownership structure:</a:t>
            </a:r>
          </a:p>
          <a:p>
            <a:pPr marL="0" indent="0" algn="just">
              <a:lnSpc>
                <a:spcPct val="110000"/>
              </a:lnSpc>
              <a:spcBef>
                <a:spcPts val="0"/>
              </a:spcBef>
              <a:spcAft>
                <a:spcPts val="600"/>
              </a:spcAft>
              <a:buNone/>
              <a:defRPr/>
            </a:pPr>
            <a:r>
              <a:rPr lang="en-GB" sz="1100" b="1" i="1" u="sng" dirty="0">
                <a:solidFill>
                  <a:srgbClr val="F2611B"/>
                </a:solidFill>
                <a:latin typeface="Roboto" panose="02000000000000000000" pitchFamily="2" charset="0"/>
                <a:ea typeface="Roboto" panose="02000000000000000000" pitchFamily="2" charset="0"/>
                <a:cs typeface="Roboto" panose="02000000000000000000" pitchFamily="2" charset="0"/>
                <a:sym typeface="Helvetica Neue"/>
              </a:rPr>
              <a:t>Individual landlord details</a:t>
            </a:r>
          </a:p>
          <a:p>
            <a:pPr algn="just">
              <a:lnSpc>
                <a:spcPct val="110000"/>
              </a:lnSpc>
              <a:spcBef>
                <a:spcPts val="0"/>
              </a:spcBef>
              <a:spcAft>
                <a:spcPts val="600"/>
              </a:spcAft>
              <a:defRPr/>
            </a:pPr>
            <a:r>
              <a:rPr lang="en-GB" sz="11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Name </a:t>
            </a:r>
          </a:p>
          <a:p>
            <a:pPr algn="just">
              <a:lnSpc>
                <a:spcPct val="110000"/>
              </a:lnSpc>
              <a:spcBef>
                <a:spcPts val="0"/>
              </a:spcBef>
              <a:spcAft>
                <a:spcPts val="600"/>
              </a:spcAft>
              <a:defRPr/>
            </a:pPr>
            <a:r>
              <a:rPr lang="en-GB" sz="11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Date of birth </a:t>
            </a:r>
          </a:p>
          <a:p>
            <a:pPr algn="just">
              <a:lnSpc>
                <a:spcPct val="110000"/>
              </a:lnSpc>
              <a:spcBef>
                <a:spcPts val="0"/>
              </a:spcBef>
              <a:spcAft>
                <a:spcPts val="600"/>
              </a:spcAft>
              <a:defRPr/>
            </a:pPr>
            <a:r>
              <a:rPr lang="en-GB" sz="11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Residential address</a:t>
            </a:r>
          </a:p>
          <a:p>
            <a:pPr algn="just">
              <a:lnSpc>
                <a:spcPct val="110000"/>
              </a:lnSpc>
              <a:spcBef>
                <a:spcPts val="0"/>
              </a:spcBef>
              <a:spcAft>
                <a:spcPts val="600"/>
              </a:spcAft>
              <a:defRPr/>
            </a:pPr>
            <a:r>
              <a:rPr lang="en-GB" sz="11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Telephone number </a:t>
            </a:r>
          </a:p>
          <a:p>
            <a:pPr algn="just">
              <a:lnSpc>
                <a:spcPct val="110000"/>
              </a:lnSpc>
              <a:spcBef>
                <a:spcPts val="0"/>
              </a:spcBef>
              <a:spcAft>
                <a:spcPts val="600"/>
              </a:spcAft>
              <a:defRPr/>
            </a:pPr>
            <a:r>
              <a:rPr lang="en-GB" sz="11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Email address </a:t>
            </a:r>
            <a:endParaRPr lang="en-GB" sz="1100" b="1"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gn="just">
              <a:lnSpc>
                <a:spcPct val="110000"/>
              </a:lnSpc>
              <a:spcBef>
                <a:spcPts val="0"/>
              </a:spcBef>
              <a:spcAft>
                <a:spcPts val="600"/>
              </a:spcAft>
              <a:buNone/>
              <a:defRPr/>
            </a:pPr>
            <a:r>
              <a:rPr lang="en-GB" sz="1100" b="1" i="1" u="sng" dirty="0">
                <a:solidFill>
                  <a:srgbClr val="F2611B"/>
                </a:solidFill>
                <a:latin typeface="Roboto" panose="02000000000000000000" pitchFamily="2" charset="0"/>
                <a:ea typeface="Roboto" panose="02000000000000000000" pitchFamily="2" charset="0"/>
                <a:cs typeface="Roboto" panose="02000000000000000000" pitchFamily="2" charset="0"/>
                <a:sym typeface="Helvetica Neue"/>
              </a:rPr>
              <a:t>Company landlord details </a:t>
            </a:r>
          </a:p>
          <a:p>
            <a:pPr algn="just">
              <a:lnSpc>
                <a:spcPct val="110000"/>
              </a:lnSpc>
              <a:spcBef>
                <a:spcPts val="0"/>
              </a:spcBef>
              <a:spcAft>
                <a:spcPts val="600"/>
              </a:spcAft>
              <a:defRPr/>
            </a:pPr>
            <a:r>
              <a:rPr lang="en-GB" sz="11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Name of organisation/description by which it is known</a:t>
            </a:r>
          </a:p>
          <a:p>
            <a:pPr algn="just">
              <a:lnSpc>
                <a:spcPct val="110000"/>
              </a:lnSpc>
              <a:spcBef>
                <a:spcPts val="0"/>
              </a:spcBef>
              <a:spcAft>
                <a:spcPts val="600"/>
              </a:spcAft>
              <a:defRPr/>
            </a:pPr>
            <a:r>
              <a:rPr lang="en-GB" sz="11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Type of legal entity </a:t>
            </a:r>
          </a:p>
          <a:p>
            <a:pPr algn="just">
              <a:lnSpc>
                <a:spcPct val="110000"/>
              </a:lnSpc>
              <a:spcBef>
                <a:spcPts val="0"/>
              </a:spcBef>
              <a:spcAft>
                <a:spcPts val="600"/>
              </a:spcAft>
              <a:defRPr/>
            </a:pPr>
            <a:r>
              <a:rPr lang="en-GB" sz="11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Address (which cannot be a PO Box number)</a:t>
            </a:r>
          </a:p>
          <a:p>
            <a:pPr algn="just">
              <a:lnSpc>
                <a:spcPct val="110000"/>
              </a:lnSpc>
              <a:spcBef>
                <a:spcPts val="0"/>
              </a:spcBef>
              <a:spcAft>
                <a:spcPts val="600"/>
              </a:spcAft>
              <a:defRPr/>
            </a:pPr>
            <a:r>
              <a:rPr lang="en-GB" sz="11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Telephone number </a:t>
            </a:r>
          </a:p>
          <a:p>
            <a:pPr algn="just">
              <a:lnSpc>
                <a:spcPct val="110000"/>
              </a:lnSpc>
              <a:spcBef>
                <a:spcPts val="0"/>
              </a:spcBef>
              <a:spcAft>
                <a:spcPts val="600"/>
              </a:spcAft>
              <a:defRPr/>
            </a:pPr>
            <a:r>
              <a:rPr lang="en-GB" sz="11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Email address</a:t>
            </a:r>
          </a:p>
          <a:p>
            <a:pPr algn="just">
              <a:lnSpc>
                <a:spcPct val="110000"/>
              </a:lnSpc>
              <a:spcBef>
                <a:spcPts val="0"/>
              </a:spcBef>
              <a:spcAft>
                <a:spcPts val="600"/>
              </a:spcAft>
              <a:defRPr/>
            </a:pPr>
            <a:r>
              <a:rPr lang="en-GB" sz="11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Name, date of birth, email address and telephone number of the individual making the entry on behalf of the organisation </a:t>
            </a:r>
          </a:p>
          <a:p>
            <a:pPr algn="just">
              <a:lnSpc>
                <a:spcPct val="110000"/>
              </a:lnSpc>
              <a:spcBef>
                <a:spcPts val="0"/>
              </a:spcBef>
              <a:spcAft>
                <a:spcPts val="600"/>
              </a:spcAft>
              <a:defRPr/>
            </a:pPr>
            <a:r>
              <a:rPr lang="en-GB" sz="11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Name of nominated contact within the organisation for the purposes of the database, and their email address and telephone number </a:t>
            </a:r>
          </a:p>
          <a:p>
            <a:pPr algn="just">
              <a:lnSpc>
                <a:spcPct val="110000"/>
              </a:lnSpc>
              <a:spcBef>
                <a:spcPts val="0"/>
              </a:spcBef>
              <a:spcAft>
                <a:spcPts val="600"/>
              </a:spcAft>
              <a:defRPr/>
            </a:pPr>
            <a:r>
              <a:rPr lang="en-GB" sz="11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Companies House Registration number, if applicable </a:t>
            </a:r>
          </a:p>
          <a:p>
            <a:pPr algn="just">
              <a:lnSpc>
                <a:spcPct val="110000"/>
              </a:lnSpc>
              <a:spcBef>
                <a:spcPts val="0"/>
              </a:spcBef>
              <a:spcAft>
                <a:spcPts val="600"/>
              </a:spcAft>
              <a:defRPr/>
            </a:pPr>
            <a:r>
              <a:rPr lang="en-GB" sz="11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Charity number, if applicable </a:t>
            </a:r>
          </a:p>
          <a:p>
            <a:pPr algn="just">
              <a:lnSpc>
                <a:spcPct val="110000"/>
              </a:lnSpc>
              <a:spcBef>
                <a:spcPts val="0"/>
              </a:spcBef>
              <a:spcAft>
                <a:spcPts val="600"/>
              </a:spcAft>
              <a:defRPr/>
            </a:pPr>
            <a:r>
              <a:rPr lang="en-GB" sz="11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Where a Companies House registration number is not provided, the names, dates of birth and addresses of all directors, trustees, partners or members of the governing body of the organisation</a:t>
            </a:r>
          </a:p>
          <a:p>
            <a:pPr algn="just">
              <a:lnSpc>
                <a:spcPct val="110000"/>
              </a:lnSpc>
              <a:spcBef>
                <a:spcPts val="0"/>
              </a:spcBef>
              <a:spcAft>
                <a:spcPts val="600"/>
              </a:spcAft>
              <a:defRPr/>
            </a:pPr>
            <a:r>
              <a:rPr lang="en-GB" sz="11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Where the organisation is a constituted as a trust: The name, date of birth, address, email address and telephone number of the lead trustee  </a:t>
            </a:r>
          </a:p>
          <a:p>
            <a:pPr algn="just">
              <a:lnSpc>
                <a:spcPct val="110000"/>
              </a:lnSpc>
              <a:spcBef>
                <a:spcPts val="0"/>
              </a:spcBef>
              <a:spcAft>
                <a:spcPts val="600"/>
              </a:spcAft>
              <a:defRPr/>
            </a:pPr>
            <a:endParaRPr lang="en-GB" sz="11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algn="just">
              <a:lnSpc>
                <a:spcPct val="110000"/>
              </a:lnSpc>
              <a:spcBef>
                <a:spcPts val="0"/>
              </a:spcBef>
              <a:spcAft>
                <a:spcPts val="600"/>
              </a:spcAft>
              <a:defRPr/>
            </a:pPr>
            <a:endParaRPr lang="en-GB" sz="11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algn="just">
              <a:lnSpc>
                <a:spcPct val="110000"/>
              </a:lnSpc>
              <a:spcBef>
                <a:spcPts val="0"/>
              </a:spcBef>
              <a:spcAft>
                <a:spcPts val="600"/>
              </a:spcAft>
              <a:defRPr/>
            </a:pPr>
            <a:endParaRPr lang="en-GB" sz="12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algn="just">
              <a:lnSpc>
                <a:spcPct val="110000"/>
              </a:lnSpc>
              <a:spcBef>
                <a:spcPts val="0"/>
              </a:spcBef>
              <a:spcAft>
                <a:spcPts val="600"/>
              </a:spcAft>
              <a:defRPr/>
            </a:pPr>
            <a:endParaRPr lang="en-GB" sz="12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gn="just">
              <a:lnSpc>
                <a:spcPct val="110000"/>
              </a:lnSpc>
              <a:spcBef>
                <a:spcPts val="0"/>
              </a:spcBef>
              <a:spcAft>
                <a:spcPts val="600"/>
              </a:spcAft>
              <a:buNone/>
              <a:defRPr/>
            </a:pPr>
            <a:endParaRPr lang="en-GB" sz="18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nSpc>
                <a:spcPct val="110000"/>
              </a:lnSpc>
              <a:spcBef>
                <a:spcPts val="0"/>
              </a:spcBef>
              <a:spcAft>
                <a:spcPts val="600"/>
              </a:spcAft>
              <a:buNone/>
              <a:defRPr/>
            </a:pPr>
            <a:endParaRPr lang="en-GB" sz="1800" b="1"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marL="0" indent="0">
              <a:lnSpc>
                <a:spcPct val="110000"/>
              </a:lnSpc>
              <a:spcBef>
                <a:spcPts val="0"/>
              </a:spcBef>
              <a:spcAft>
                <a:spcPts val="600"/>
              </a:spcAft>
              <a:buNone/>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163B54">
                  <a:lumMod val="95000"/>
                  <a:lumOff val="5000"/>
                </a:srgbClr>
              </a:solidFill>
              <a:latin typeface="Source Sans Pro" panose="020B0503030403020204" pitchFamily="34" charset="0"/>
              <a:ea typeface="Source Sans Pro" panose="020B0503030403020204" pitchFamily="34" charset="0"/>
              <a:sym typeface="Helvetica Neue"/>
            </a:endParaRPr>
          </a:p>
        </p:txBody>
      </p:sp>
      <p:sp>
        <p:nvSpPr>
          <p:cNvPr id="3" name="Title 1">
            <a:extLst>
              <a:ext uri="{FF2B5EF4-FFF2-40B4-BE49-F238E27FC236}">
                <a16:creationId xmlns:a16="http://schemas.microsoft.com/office/drawing/2014/main" id="{7C3C1C8F-2E34-8AC4-4CDB-1CC970A3B395}"/>
              </a:ext>
            </a:extLst>
          </p:cNvPr>
          <p:cNvSpPr txBox="1">
            <a:spLocks/>
          </p:cNvSpPr>
          <p:nvPr/>
        </p:nvSpPr>
        <p:spPr>
          <a:xfrm>
            <a:off x="746058" y="-510469"/>
            <a:ext cx="6651276" cy="1325563"/>
          </a:xfrm>
          <a:prstGeom prst="rect">
            <a:avLst/>
          </a:prstGeom>
        </p:spPr>
        <p:txBody>
          <a:bodyPr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GB" sz="3200" b="1" dirty="0">
                <a:solidFill>
                  <a:srgbClr val="F2611B"/>
                </a:solidFill>
                <a:latin typeface="Roboto" panose="02000000000000000000" pitchFamily="2" charset="0"/>
                <a:ea typeface="Roboto" panose="02000000000000000000" pitchFamily="2" charset="0"/>
                <a:cs typeface="Roboto" panose="02000000000000000000" pitchFamily="2" charset="0"/>
                <a:sym typeface="Helvetica Neue"/>
              </a:rPr>
              <a:t>How do I join the register?</a:t>
            </a:r>
            <a:endParaRPr lang="en-GB" sz="3200" b="1" dirty="0">
              <a:solidFill>
                <a:srgbClr val="F2611B"/>
              </a:solidFill>
              <a:latin typeface="Source Sans Pro" panose="020B0503030403020204" pitchFamily="34" charset="0"/>
              <a:ea typeface="Source Sans Pro" panose="020B0503030403020204" pitchFamily="34" charset="0"/>
              <a:sym typeface="Helvetica Neue"/>
            </a:endParaRPr>
          </a:p>
        </p:txBody>
      </p:sp>
      <p:pic>
        <p:nvPicPr>
          <p:cNvPr id="4" name="Picture 3">
            <a:extLst>
              <a:ext uri="{FF2B5EF4-FFF2-40B4-BE49-F238E27FC236}">
                <a16:creationId xmlns:a16="http://schemas.microsoft.com/office/drawing/2014/main" id="{837B7A57-8428-5F17-E87D-E41868F55181}"/>
              </a:ext>
            </a:extLst>
          </p:cNvPr>
          <p:cNvPicPr>
            <a:picLocks noChangeAspect="1"/>
          </p:cNvPicPr>
          <p:nvPr/>
        </p:nvPicPr>
        <p:blipFill>
          <a:blip r:embed="rId3">
            <a:biLevel thresh="25000"/>
          </a:blip>
          <a:stretch>
            <a:fillRect/>
          </a:stretch>
        </p:blipFill>
        <p:spPr>
          <a:xfrm>
            <a:off x="296644" y="247265"/>
            <a:ext cx="391343" cy="496480"/>
          </a:xfrm>
          <a:prstGeom prst="rect">
            <a:avLst/>
          </a:prstGeom>
        </p:spPr>
      </p:pic>
      <p:pic>
        <p:nvPicPr>
          <p:cNvPr id="6" name="Picture 5">
            <a:extLst>
              <a:ext uri="{FF2B5EF4-FFF2-40B4-BE49-F238E27FC236}">
                <a16:creationId xmlns:a16="http://schemas.microsoft.com/office/drawing/2014/main" id="{392F5184-4CB1-0B33-6DD7-057FAD742EF8}"/>
              </a:ext>
            </a:extLst>
          </p:cNvPr>
          <p:cNvPicPr>
            <a:picLocks noChangeAspect="1"/>
          </p:cNvPicPr>
          <p:nvPr/>
        </p:nvPicPr>
        <p:blipFill>
          <a:blip r:embed="rId4"/>
          <a:stretch>
            <a:fillRect/>
          </a:stretch>
        </p:blipFill>
        <p:spPr>
          <a:xfrm>
            <a:off x="10491028" y="103153"/>
            <a:ext cx="1546249" cy="839804"/>
          </a:xfrm>
          <a:prstGeom prst="rect">
            <a:avLst/>
          </a:prstGeom>
        </p:spPr>
      </p:pic>
      <p:pic>
        <p:nvPicPr>
          <p:cNvPr id="8" name="Picture 7">
            <a:extLst>
              <a:ext uri="{FF2B5EF4-FFF2-40B4-BE49-F238E27FC236}">
                <a16:creationId xmlns:a16="http://schemas.microsoft.com/office/drawing/2014/main" id="{4E90F5FE-42B6-3804-FF36-8031EA95A6BC}"/>
              </a:ext>
            </a:extLst>
          </p:cNvPr>
          <p:cNvPicPr>
            <a:picLocks noChangeAspect="1"/>
          </p:cNvPicPr>
          <p:nvPr/>
        </p:nvPicPr>
        <p:blipFill>
          <a:blip r:embed="rId5"/>
          <a:stretch>
            <a:fillRect/>
          </a:stretch>
        </p:blipFill>
        <p:spPr>
          <a:xfrm>
            <a:off x="7455408" y="0"/>
            <a:ext cx="4736593" cy="6858000"/>
          </a:xfrm>
          <a:prstGeom prst="rect">
            <a:avLst/>
          </a:prstGeom>
        </p:spPr>
      </p:pic>
    </p:spTree>
    <p:extLst>
      <p:ext uri="{BB962C8B-B14F-4D97-AF65-F5344CB8AC3E}">
        <p14:creationId xmlns:p14="http://schemas.microsoft.com/office/powerpoint/2010/main" val="2564248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3DA7F-F240-CA9B-2A35-3DFF6EF88C5F}"/>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D5003386-2638-5309-E2C6-963393117EE5}"/>
              </a:ext>
            </a:extLst>
          </p:cNvPr>
          <p:cNvSpPr txBox="1">
            <a:spLocks/>
          </p:cNvSpPr>
          <p:nvPr/>
        </p:nvSpPr>
        <p:spPr>
          <a:xfrm>
            <a:off x="296644" y="942957"/>
            <a:ext cx="6817519" cy="521062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spcBef>
                <a:spcPts val="0"/>
              </a:spcBef>
              <a:spcAft>
                <a:spcPts val="600"/>
              </a:spcAft>
              <a:defRPr/>
            </a:pPr>
            <a:endParaRPr lang="en-GB" sz="18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gn="just">
              <a:lnSpc>
                <a:spcPct val="110000"/>
              </a:lnSpc>
              <a:spcBef>
                <a:spcPts val="0"/>
              </a:spcBef>
              <a:spcAft>
                <a:spcPts val="600"/>
              </a:spcAft>
              <a:buNone/>
              <a:defRPr/>
            </a:pPr>
            <a:endParaRPr lang="en-GB" sz="18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nSpc>
                <a:spcPct val="110000"/>
              </a:lnSpc>
              <a:spcBef>
                <a:spcPts val="0"/>
              </a:spcBef>
              <a:spcAft>
                <a:spcPts val="600"/>
              </a:spcAft>
              <a:buNone/>
              <a:defRPr/>
            </a:pPr>
            <a:endParaRPr lang="en-GB" sz="1800" b="1"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marL="0" indent="0">
              <a:lnSpc>
                <a:spcPct val="110000"/>
              </a:lnSpc>
              <a:spcBef>
                <a:spcPts val="0"/>
              </a:spcBef>
              <a:spcAft>
                <a:spcPts val="600"/>
              </a:spcAft>
              <a:buNone/>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163B54">
                  <a:lumMod val="95000"/>
                  <a:lumOff val="5000"/>
                </a:srgbClr>
              </a:solidFill>
              <a:latin typeface="Source Sans Pro" panose="020B0503030403020204" pitchFamily="34" charset="0"/>
              <a:ea typeface="Source Sans Pro" panose="020B0503030403020204" pitchFamily="34" charset="0"/>
              <a:sym typeface="Helvetica Neue"/>
            </a:endParaRPr>
          </a:p>
        </p:txBody>
      </p:sp>
      <p:sp>
        <p:nvSpPr>
          <p:cNvPr id="3" name="Title 1">
            <a:extLst>
              <a:ext uri="{FF2B5EF4-FFF2-40B4-BE49-F238E27FC236}">
                <a16:creationId xmlns:a16="http://schemas.microsoft.com/office/drawing/2014/main" id="{D0D9E8F9-FD72-F0FC-DAA5-F856E46E1DFB}"/>
              </a:ext>
            </a:extLst>
          </p:cNvPr>
          <p:cNvSpPr txBox="1">
            <a:spLocks/>
          </p:cNvSpPr>
          <p:nvPr/>
        </p:nvSpPr>
        <p:spPr>
          <a:xfrm>
            <a:off x="746058" y="-510469"/>
            <a:ext cx="6651276" cy="1325563"/>
          </a:xfrm>
          <a:prstGeom prst="rect">
            <a:avLst/>
          </a:prstGeom>
        </p:spPr>
        <p:txBody>
          <a:bodyPr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GB" sz="3200" b="1" dirty="0">
                <a:solidFill>
                  <a:srgbClr val="F2611B"/>
                </a:solidFill>
                <a:latin typeface="Roboto" panose="02000000000000000000" pitchFamily="2" charset="0"/>
                <a:ea typeface="Roboto" panose="02000000000000000000" pitchFamily="2" charset="0"/>
                <a:cs typeface="Roboto" panose="02000000000000000000" pitchFamily="2" charset="0"/>
                <a:sym typeface="Helvetica Neue"/>
              </a:rPr>
              <a:t>Further FAQs </a:t>
            </a:r>
            <a:endParaRPr lang="en-GB" sz="3200" b="1" dirty="0">
              <a:solidFill>
                <a:srgbClr val="F2611B"/>
              </a:solidFill>
              <a:latin typeface="Source Sans Pro" panose="020B0503030403020204" pitchFamily="34" charset="0"/>
              <a:ea typeface="Source Sans Pro" panose="020B0503030403020204" pitchFamily="34" charset="0"/>
              <a:sym typeface="Helvetica Neue"/>
            </a:endParaRPr>
          </a:p>
        </p:txBody>
      </p:sp>
      <p:pic>
        <p:nvPicPr>
          <p:cNvPr id="4" name="Picture 3">
            <a:extLst>
              <a:ext uri="{FF2B5EF4-FFF2-40B4-BE49-F238E27FC236}">
                <a16:creationId xmlns:a16="http://schemas.microsoft.com/office/drawing/2014/main" id="{FC2647E1-0D98-D162-5D2A-A5D335F888B0}"/>
              </a:ext>
            </a:extLst>
          </p:cNvPr>
          <p:cNvPicPr>
            <a:picLocks noChangeAspect="1"/>
          </p:cNvPicPr>
          <p:nvPr/>
        </p:nvPicPr>
        <p:blipFill>
          <a:blip r:embed="rId3">
            <a:biLevel thresh="25000"/>
          </a:blip>
          <a:stretch>
            <a:fillRect/>
          </a:stretch>
        </p:blipFill>
        <p:spPr>
          <a:xfrm>
            <a:off x="296644" y="247265"/>
            <a:ext cx="391343" cy="496480"/>
          </a:xfrm>
          <a:prstGeom prst="rect">
            <a:avLst/>
          </a:prstGeom>
        </p:spPr>
      </p:pic>
      <p:pic>
        <p:nvPicPr>
          <p:cNvPr id="6" name="Picture 5">
            <a:extLst>
              <a:ext uri="{FF2B5EF4-FFF2-40B4-BE49-F238E27FC236}">
                <a16:creationId xmlns:a16="http://schemas.microsoft.com/office/drawing/2014/main" id="{1515AE01-6FBF-65A0-27E9-F84222EAF32F}"/>
              </a:ext>
            </a:extLst>
          </p:cNvPr>
          <p:cNvPicPr>
            <a:picLocks noChangeAspect="1"/>
          </p:cNvPicPr>
          <p:nvPr/>
        </p:nvPicPr>
        <p:blipFill>
          <a:blip r:embed="rId4"/>
          <a:stretch>
            <a:fillRect/>
          </a:stretch>
        </p:blipFill>
        <p:spPr>
          <a:xfrm>
            <a:off x="10491028" y="103153"/>
            <a:ext cx="1546249" cy="839804"/>
          </a:xfrm>
          <a:prstGeom prst="rect">
            <a:avLst/>
          </a:prstGeom>
        </p:spPr>
      </p:pic>
      <p:pic>
        <p:nvPicPr>
          <p:cNvPr id="8" name="Picture 7">
            <a:extLst>
              <a:ext uri="{FF2B5EF4-FFF2-40B4-BE49-F238E27FC236}">
                <a16:creationId xmlns:a16="http://schemas.microsoft.com/office/drawing/2014/main" id="{A647870D-9391-79A8-4F10-C37701EFFC82}"/>
              </a:ext>
            </a:extLst>
          </p:cNvPr>
          <p:cNvPicPr>
            <a:picLocks noChangeAspect="1"/>
          </p:cNvPicPr>
          <p:nvPr/>
        </p:nvPicPr>
        <p:blipFill>
          <a:blip r:embed="rId5"/>
          <a:stretch>
            <a:fillRect/>
          </a:stretch>
        </p:blipFill>
        <p:spPr>
          <a:xfrm>
            <a:off x="7455408" y="0"/>
            <a:ext cx="4736593" cy="6858000"/>
          </a:xfrm>
          <a:prstGeom prst="rect">
            <a:avLst/>
          </a:prstGeom>
        </p:spPr>
      </p:pic>
      <p:sp>
        <p:nvSpPr>
          <p:cNvPr id="5" name="TextBox 4">
            <a:extLst>
              <a:ext uri="{FF2B5EF4-FFF2-40B4-BE49-F238E27FC236}">
                <a16:creationId xmlns:a16="http://schemas.microsoft.com/office/drawing/2014/main" id="{95E0C366-94CA-2F04-5117-B81D5470ACBA}"/>
              </a:ext>
            </a:extLst>
          </p:cNvPr>
          <p:cNvSpPr txBox="1"/>
          <p:nvPr/>
        </p:nvSpPr>
        <p:spPr>
          <a:xfrm>
            <a:off x="205524" y="815094"/>
            <a:ext cx="7249884" cy="8602355"/>
          </a:xfrm>
          <a:prstGeom prst="rect">
            <a:avLst/>
          </a:prstGeom>
          <a:noFill/>
        </p:spPr>
        <p:txBody>
          <a:bodyPr wrap="square" rtlCol="0">
            <a:spAutoFit/>
          </a:bodyPr>
          <a:lstStyle/>
          <a:p>
            <a:r>
              <a:rPr lang="en-GB" sz="1150" b="1" dirty="0">
                <a:solidFill>
                  <a:srgbClr val="F2611B"/>
                </a:solidFill>
              </a:rPr>
              <a:t>Is the fee payable every year?</a:t>
            </a:r>
          </a:p>
          <a:p>
            <a:br>
              <a:rPr lang="en-GB" sz="1150" b="1" dirty="0">
                <a:solidFill>
                  <a:schemeClr val="bg2"/>
                </a:solidFill>
              </a:rPr>
            </a:br>
            <a:r>
              <a:rPr lang="en-GB" sz="1150" dirty="0">
                <a:solidFill>
                  <a:schemeClr val="bg2"/>
                </a:solidFill>
              </a:rPr>
              <a:t>Yes. The fee of £65 is paid on renewal each year for each property. The payment must be made on or before the anniversary of the registration of the first property in the landlord’s portfolio. </a:t>
            </a:r>
          </a:p>
          <a:p>
            <a:endParaRPr lang="en-GB" sz="1150" dirty="0">
              <a:solidFill>
                <a:schemeClr val="bg2"/>
              </a:solidFill>
            </a:endParaRPr>
          </a:p>
          <a:p>
            <a:r>
              <a:rPr lang="en-GB" sz="1150" dirty="0">
                <a:solidFill>
                  <a:schemeClr val="bg2"/>
                </a:solidFill>
              </a:rPr>
              <a:t>For landlords with multiple properties, the Government have confirmed that the renewal date will be the date on which the first property was registered, meaning the whole portfolio will have the same renewal date. </a:t>
            </a:r>
          </a:p>
          <a:p>
            <a:endParaRPr lang="en-GB" sz="1150" dirty="0">
              <a:solidFill>
                <a:schemeClr val="bg2"/>
              </a:solidFill>
            </a:endParaRPr>
          </a:p>
          <a:p>
            <a:r>
              <a:rPr lang="en-GB" sz="1150" dirty="0">
                <a:solidFill>
                  <a:schemeClr val="bg2"/>
                </a:solidFill>
              </a:rPr>
              <a:t>Properties that are registered later- because they are in a different region for example, would pay a </a:t>
            </a:r>
            <a:r>
              <a:rPr lang="en-GB" sz="1150" dirty="0" err="1">
                <a:solidFill>
                  <a:schemeClr val="bg2"/>
                </a:solidFill>
              </a:rPr>
              <a:t>prorata</a:t>
            </a:r>
            <a:r>
              <a:rPr lang="en-GB" sz="1150" dirty="0">
                <a:solidFill>
                  <a:schemeClr val="bg2"/>
                </a:solidFill>
              </a:rPr>
              <a:t> amount of the fee for the first year. </a:t>
            </a:r>
          </a:p>
          <a:p>
            <a:endParaRPr lang="en-GB" sz="1150" dirty="0">
              <a:solidFill>
                <a:schemeClr val="bg2"/>
              </a:solidFill>
            </a:endParaRPr>
          </a:p>
          <a:p>
            <a:r>
              <a:rPr lang="en-GB" sz="1150" b="1" dirty="0">
                <a:solidFill>
                  <a:srgbClr val="F2611B"/>
                </a:solidFill>
              </a:rPr>
              <a:t>Will new gas or electrical safety certificates need to be uploaded when the last one expires? </a:t>
            </a:r>
          </a:p>
          <a:p>
            <a:endParaRPr lang="en-GB" sz="1150" b="1" dirty="0">
              <a:solidFill>
                <a:schemeClr val="bg2"/>
              </a:solidFill>
            </a:endParaRPr>
          </a:p>
          <a:p>
            <a:r>
              <a:rPr lang="en-GB" sz="1150" dirty="0">
                <a:solidFill>
                  <a:schemeClr val="bg2"/>
                </a:solidFill>
              </a:rPr>
              <a:t>Yes. When the required information for the entry changes, landlords must update the record within 28 days of the change occurring. </a:t>
            </a:r>
          </a:p>
          <a:p>
            <a:endParaRPr lang="en-GB" sz="1150" dirty="0">
              <a:solidFill>
                <a:schemeClr val="bg2"/>
              </a:solidFill>
            </a:endParaRPr>
          </a:p>
          <a:p>
            <a:r>
              <a:rPr lang="en-GB" sz="1150" b="1" dirty="0">
                <a:solidFill>
                  <a:srgbClr val="F2611B"/>
                </a:solidFill>
              </a:rPr>
              <a:t>Will there be an option to bulk upload documents and registration information?</a:t>
            </a:r>
          </a:p>
          <a:p>
            <a:endParaRPr lang="en-GB" sz="1150" b="1" dirty="0">
              <a:solidFill>
                <a:schemeClr val="bg2"/>
              </a:solidFill>
            </a:endParaRPr>
          </a:p>
          <a:p>
            <a:r>
              <a:rPr lang="en-GB" sz="1150" dirty="0">
                <a:solidFill>
                  <a:schemeClr val="bg2"/>
                </a:solidFill>
              </a:rPr>
              <a:t>Once registration opens, we understand that there will be no option to register multiple properties at once or provide bulk uploads of property information. </a:t>
            </a:r>
          </a:p>
          <a:p>
            <a:endParaRPr lang="en-GB" sz="1150" dirty="0">
              <a:solidFill>
                <a:schemeClr val="bg2"/>
              </a:solidFill>
            </a:endParaRPr>
          </a:p>
          <a:p>
            <a:r>
              <a:rPr lang="en-GB" sz="1150" dirty="0">
                <a:solidFill>
                  <a:schemeClr val="bg2"/>
                </a:solidFill>
              </a:rPr>
              <a:t>Landlords with larger portfolios should bear this in mind and begin registration early to allow enough time to complete registration of all their properties prior to the deadline </a:t>
            </a:r>
          </a:p>
          <a:p>
            <a:endParaRPr lang="en-GB" sz="1150" dirty="0">
              <a:solidFill>
                <a:schemeClr val="bg2"/>
              </a:solidFill>
            </a:endParaRPr>
          </a:p>
          <a:p>
            <a:r>
              <a:rPr lang="en-GB" sz="1150" b="1" dirty="0">
                <a:solidFill>
                  <a:srgbClr val="F2611B"/>
                </a:solidFill>
              </a:rPr>
              <a:t>Will I need to register if I already have a selective, additional or mandatory HMO licence?</a:t>
            </a:r>
            <a:br>
              <a:rPr lang="en-GB" sz="1150" b="1" dirty="0">
                <a:solidFill>
                  <a:schemeClr val="bg2"/>
                </a:solidFill>
              </a:rPr>
            </a:br>
            <a:br>
              <a:rPr lang="en-GB" sz="1150" b="1" dirty="0">
                <a:solidFill>
                  <a:schemeClr val="bg2"/>
                </a:solidFill>
              </a:rPr>
            </a:br>
            <a:r>
              <a:rPr lang="en-GB" sz="1150" dirty="0">
                <a:solidFill>
                  <a:schemeClr val="bg2"/>
                </a:solidFill>
              </a:rPr>
              <a:t>Yes. You will need to register with the database and hold a licence as this database is separate to any licensing requirements that apply to your property. </a:t>
            </a:r>
          </a:p>
          <a:p>
            <a:endParaRPr lang="en-GB" sz="1150" dirty="0">
              <a:solidFill>
                <a:schemeClr val="bg2"/>
              </a:solidFill>
            </a:endParaRPr>
          </a:p>
          <a:p>
            <a:r>
              <a:rPr lang="en-GB" sz="1150" dirty="0">
                <a:solidFill>
                  <a:schemeClr val="bg2"/>
                </a:solidFill>
              </a:rPr>
              <a:t>The NRLA has raised concerns with the Government about the increased administrative burden and the cost of registering for both. We have also questioned the need for selective licensing schemes once the database is implemented, as local authorities will already have access to the database’s information. </a:t>
            </a:r>
          </a:p>
          <a:p>
            <a:endParaRPr lang="en-GB" sz="1100" b="1" dirty="0">
              <a:solidFill>
                <a:schemeClr val="bg2"/>
              </a:solidFill>
            </a:endParaRPr>
          </a:p>
          <a:p>
            <a:endParaRPr lang="en-GB" sz="1100" b="1" dirty="0">
              <a:solidFill>
                <a:schemeClr val="bg2"/>
              </a:solidFill>
            </a:endParaRPr>
          </a:p>
          <a:p>
            <a:endParaRPr lang="en-GB" sz="1100" b="1" dirty="0">
              <a:solidFill>
                <a:schemeClr val="bg2"/>
              </a:solidFill>
            </a:endParaRPr>
          </a:p>
          <a:p>
            <a:r>
              <a:rPr lang="en-GB" sz="1100" b="1" dirty="0">
                <a:solidFill>
                  <a:schemeClr val="bg2"/>
                </a:solidFill>
              </a:rPr>
              <a:t> </a:t>
            </a:r>
            <a:br>
              <a:rPr lang="en-GB" sz="1100" b="1" dirty="0">
                <a:solidFill>
                  <a:schemeClr val="bg2"/>
                </a:solidFill>
              </a:rPr>
            </a:br>
            <a:br>
              <a:rPr lang="en-GB" sz="1100" b="1" dirty="0">
                <a:solidFill>
                  <a:schemeClr val="bg2"/>
                </a:solidFill>
              </a:rPr>
            </a:br>
            <a:endParaRPr lang="en-GB" sz="1100" b="1" dirty="0">
              <a:solidFill>
                <a:schemeClr val="bg2"/>
              </a:solidFill>
            </a:endParaRPr>
          </a:p>
          <a:p>
            <a:endParaRPr lang="en-GB" sz="1100" b="1" dirty="0">
              <a:solidFill>
                <a:schemeClr val="bg2"/>
              </a:solidFill>
            </a:endParaRPr>
          </a:p>
          <a:p>
            <a:endParaRPr lang="en-GB" dirty="0">
              <a:solidFill>
                <a:schemeClr val="bg2"/>
              </a:solidFill>
            </a:endParaRPr>
          </a:p>
          <a:p>
            <a:endParaRPr lang="en-GB" dirty="0">
              <a:solidFill>
                <a:schemeClr val="bg2"/>
              </a:solidFill>
            </a:endParaRPr>
          </a:p>
          <a:p>
            <a:endParaRPr lang="en-GB" dirty="0">
              <a:solidFill>
                <a:schemeClr val="bg2"/>
              </a:solidFill>
            </a:endParaRPr>
          </a:p>
          <a:p>
            <a:endParaRPr lang="en-GB" dirty="0">
              <a:solidFill>
                <a:schemeClr val="bg2"/>
              </a:solidFill>
            </a:endParaRPr>
          </a:p>
          <a:p>
            <a:endParaRPr lang="en-GB" b="1" dirty="0">
              <a:solidFill>
                <a:schemeClr val="bg2"/>
              </a:solidFill>
            </a:endParaRPr>
          </a:p>
          <a:p>
            <a:r>
              <a:rPr lang="en-GB" b="1" dirty="0">
                <a:solidFill>
                  <a:schemeClr val="bg2"/>
                </a:solidFill>
              </a:rPr>
              <a:t> </a:t>
            </a:r>
          </a:p>
        </p:txBody>
      </p:sp>
    </p:spTree>
    <p:extLst>
      <p:ext uri="{BB962C8B-B14F-4D97-AF65-F5344CB8AC3E}">
        <p14:creationId xmlns:p14="http://schemas.microsoft.com/office/powerpoint/2010/main" val="3053272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497AB-A5A1-9323-DEA6-BC2F95C32691}"/>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DF0B6854-31C4-12F4-98E4-F0822475B313}"/>
              </a:ext>
            </a:extLst>
          </p:cNvPr>
          <p:cNvSpPr txBox="1">
            <a:spLocks/>
          </p:cNvSpPr>
          <p:nvPr/>
        </p:nvSpPr>
        <p:spPr>
          <a:xfrm>
            <a:off x="38864" y="1221914"/>
            <a:ext cx="7162800" cy="523592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spcBef>
                <a:spcPts val="0"/>
              </a:spcBef>
              <a:spcAft>
                <a:spcPts val="600"/>
              </a:spcAft>
              <a:buNone/>
              <a:defRPr/>
            </a:pPr>
            <a:r>
              <a:rPr lang="en-GB" sz="11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Failing to register with the database will have serious consequences. The Renters’ Rights Act gives local authorities powers to enforce the database requirements through fines, and also prevents landlords from obtaining possession if they have not registered </a:t>
            </a:r>
          </a:p>
          <a:p>
            <a:pPr marL="0" indent="0" algn="just">
              <a:lnSpc>
                <a:spcPct val="110000"/>
              </a:lnSpc>
              <a:spcBef>
                <a:spcPts val="0"/>
              </a:spcBef>
              <a:spcAft>
                <a:spcPts val="600"/>
              </a:spcAft>
              <a:buNone/>
              <a:defRPr/>
            </a:pPr>
            <a:r>
              <a:rPr lang="en-GB" sz="1100" b="1" u="sng" dirty="0">
                <a:solidFill>
                  <a:srgbClr val="F2611B"/>
                </a:solidFill>
                <a:latin typeface="Roboto" panose="02000000000000000000" pitchFamily="2" charset="0"/>
                <a:ea typeface="Roboto" panose="02000000000000000000" pitchFamily="2" charset="0"/>
                <a:cs typeface="Roboto" panose="02000000000000000000" pitchFamily="2" charset="0"/>
                <a:sym typeface="Helvetica Neue"/>
              </a:rPr>
              <a:t>Civil penalty offences: </a:t>
            </a:r>
            <a:r>
              <a:rPr lang="en-GB" sz="1100" b="1" dirty="0">
                <a:solidFill>
                  <a:schemeClr val="bg1"/>
                </a:solidFill>
                <a:latin typeface="Roboto" panose="02000000000000000000" pitchFamily="2" charset="0"/>
                <a:ea typeface="Roboto" panose="02000000000000000000" pitchFamily="2" charset="0"/>
                <a:cs typeface="Roboto" panose="02000000000000000000" pitchFamily="2" charset="0"/>
                <a:sym typeface="Helvetica Neue"/>
              </a:rPr>
              <a:t>Section 82 of the RRA creates civil penalty offences for- </a:t>
            </a:r>
          </a:p>
          <a:p>
            <a:pPr algn="just">
              <a:lnSpc>
                <a:spcPct val="110000"/>
              </a:lnSpc>
              <a:spcBef>
                <a:spcPts val="0"/>
              </a:spcBef>
              <a:spcAft>
                <a:spcPts val="600"/>
              </a:spcAft>
              <a:defRPr/>
            </a:pPr>
            <a:r>
              <a:rPr lang="en-GB" sz="1100" dirty="0">
                <a:solidFill>
                  <a:schemeClr val="bg1"/>
                </a:solidFill>
                <a:latin typeface="Roboto" panose="02000000000000000000" pitchFamily="2" charset="0"/>
                <a:ea typeface="Roboto" panose="02000000000000000000" pitchFamily="2" charset="0"/>
                <a:cs typeface="Roboto" panose="02000000000000000000" pitchFamily="2" charset="0"/>
                <a:sym typeface="Helvetica Neue"/>
              </a:rPr>
              <a:t>Marketing a property for let without an active landlord and property entry on the database </a:t>
            </a:r>
          </a:p>
          <a:p>
            <a:pPr algn="just">
              <a:lnSpc>
                <a:spcPct val="110000"/>
              </a:lnSpc>
              <a:spcBef>
                <a:spcPts val="0"/>
              </a:spcBef>
              <a:spcAft>
                <a:spcPts val="600"/>
              </a:spcAft>
              <a:defRPr/>
            </a:pPr>
            <a:r>
              <a:rPr lang="en-GB" sz="1100" dirty="0">
                <a:solidFill>
                  <a:schemeClr val="bg1"/>
                </a:solidFill>
                <a:latin typeface="Roboto" panose="02000000000000000000" pitchFamily="2" charset="0"/>
                <a:ea typeface="Roboto" panose="02000000000000000000" pitchFamily="2" charset="0"/>
                <a:cs typeface="Roboto" panose="02000000000000000000" pitchFamily="2" charset="0"/>
                <a:sym typeface="Helvetica Neue"/>
              </a:rPr>
              <a:t>Not including the unique landlord and property reference number in any adverts </a:t>
            </a:r>
          </a:p>
          <a:p>
            <a:pPr algn="just">
              <a:lnSpc>
                <a:spcPct val="110000"/>
              </a:lnSpc>
              <a:spcBef>
                <a:spcPts val="0"/>
              </a:spcBef>
              <a:spcAft>
                <a:spcPts val="600"/>
              </a:spcAft>
              <a:defRPr/>
            </a:pPr>
            <a:r>
              <a:rPr lang="en-GB" sz="1100" dirty="0">
                <a:solidFill>
                  <a:schemeClr val="bg1"/>
                </a:solidFill>
                <a:latin typeface="Roboto" panose="02000000000000000000" pitchFamily="2" charset="0"/>
                <a:ea typeface="Roboto" panose="02000000000000000000" pitchFamily="2" charset="0"/>
                <a:cs typeface="Roboto" panose="02000000000000000000" pitchFamily="2" charset="0"/>
                <a:sym typeface="Helvetica Neue"/>
              </a:rPr>
              <a:t>Failing to update the database record after it changes </a:t>
            </a:r>
          </a:p>
          <a:p>
            <a:pPr algn="just">
              <a:lnSpc>
                <a:spcPct val="110000"/>
              </a:lnSpc>
              <a:spcBef>
                <a:spcPts val="0"/>
              </a:spcBef>
              <a:spcAft>
                <a:spcPts val="600"/>
              </a:spcAft>
              <a:defRPr/>
            </a:pPr>
            <a:r>
              <a:rPr lang="en-GB" sz="1100" dirty="0">
                <a:solidFill>
                  <a:schemeClr val="bg1"/>
                </a:solidFill>
                <a:latin typeface="Roboto" panose="02000000000000000000" pitchFamily="2" charset="0"/>
                <a:ea typeface="Roboto" panose="02000000000000000000" pitchFamily="2" charset="0"/>
                <a:cs typeface="Roboto" panose="02000000000000000000" pitchFamily="2" charset="0"/>
                <a:sym typeface="Helvetica Neue"/>
              </a:rPr>
              <a:t>These offences carry a maximum civil penalty of up to £7,000</a:t>
            </a:r>
          </a:p>
          <a:p>
            <a:pPr marL="0" indent="0" algn="just">
              <a:lnSpc>
                <a:spcPct val="110000"/>
              </a:lnSpc>
              <a:spcBef>
                <a:spcPts val="0"/>
              </a:spcBef>
              <a:spcAft>
                <a:spcPts val="600"/>
              </a:spcAft>
              <a:buNone/>
              <a:defRPr/>
            </a:pPr>
            <a:endParaRPr lang="en-GB" sz="1100" dirty="0">
              <a:solidFill>
                <a:schemeClr val="bg1"/>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gn="just">
              <a:lnSpc>
                <a:spcPct val="110000"/>
              </a:lnSpc>
              <a:spcBef>
                <a:spcPts val="0"/>
              </a:spcBef>
              <a:spcAft>
                <a:spcPts val="600"/>
              </a:spcAft>
              <a:buNone/>
              <a:defRPr/>
            </a:pPr>
            <a:r>
              <a:rPr lang="en-GB" sz="1100" b="1" dirty="0">
                <a:solidFill>
                  <a:schemeClr val="bg1"/>
                </a:solidFill>
                <a:latin typeface="Roboto" panose="02000000000000000000" pitchFamily="2" charset="0"/>
                <a:ea typeface="Roboto" panose="02000000000000000000" pitchFamily="2" charset="0"/>
                <a:cs typeface="Roboto" panose="02000000000000000000" pitchFamily="2" charset="0"/>
                <a:sym typeface="Helvetica Neue"/>
              </a:rPr>
              <a:t>Section 92 of the Renters’ Rights Act also makes it an offence to-</a:t>
            </a:r>
          </a:p>
          <a:p>
            <a:pPr algn="just">
              <a:lnSpc>
                <a:spcPct val="110000"/>
              </a:lnSpc>
              <a:spcBef>
                <a:spcPts val="0"/>
              </a:spcBef>
              <a:spcAft>
                <a:spcPts val="600"/>
              </a:spcAft>
              <a:defRPr/>
            </a:pPr>
            <a:r>
              <a:rPr lang="en-GB" sz="1100" dirty="0">
                <a:solidFill>
                  <a:schemeClr val="bg1"/>
                </a:solidFill>
                <a:latin typeface="Roboto" panose="02000000000000000000" pitchFamily="2" charset="0"/>
                <a:ea typeface="Roboto" panose="02000000000000000000" pitchFamily="2" charset="0"/>
                <a:cs typeface="Roboto" panose="02000000000000000000" pitchFamily="2" charset="0"/>
                <a:sym typeface="Helvetica Neue"/>
              </a:rPr>
              <a:t> Knowingly or recklessly provide false or misleading information to the database or </a:t>
            </a:r>
          </a:p>
          <a:p>
            <a:pPr algn="just">
              <a:lnSpc>
                <a:spcPct val="110000"/>
              </a:lnSpc>
              <a:spcBef>
                <a:spcPts val="0"/>
              </a:spcBef>
              <a:spcAft>
                <a:spcPts val="600"/>
              </a:spcAft>
              <a:defRPr/>
            </a:pPr>
            <a:r>
              <a:rPr lang="en-GB" sz="1100" dirty="0">
                <a:solidFill>
                  <a:schemeClr val="bg1"/>
                </a:solidFill>
                <a:latin typeface="Roboto" panose="02000000000000000000" pitchFamily="2" charset="0"/>
                <a:ea typeface="Roboto" panose="02000000000000000000" pitchFamily="2" charset="0"/>
                <a:cs typeface="Roboto" panose="02000000000000000000" pitchFamily="2" charset="0"/>
                <a:sym typeface="Helvetica Neue"/>
              </a:rPr>
              <a:t>Continuing to breach the database requirements after being convicted of, or receiving a civil penalty for, a breach of Section 82 of the Renters’ Rights Act. This occurs where the landlord commits another offence within five years or does not stop the behaviour within 28 days of the initial penalty </a:t>
            </a:r>
          </a:p>
          <a:p>
            <a:pPr algn="just">
              <a:lnSpc>
                <a:spcPct val="110000"/>
              </a:lnSpc>
              <a:spcBef>
                <a:spcPts val="0"/>
              </a:spcBef>
              <a:spcAft>
                <a:spcPts val="600"/>
              </a:spcAft>
              <a:defRPr/>
            </a:pPr>
            <a:r>
              <a:rPr lang="en-GB" sz="1100" dirty="0">
                <a:solidFill>
                  <a:schemeClr val="bg1"/>
                </a:solidFill>
                <a:latin typeface="Roboto" panose="02000000000000000000" pitchFamily="2" charset="0"/>
                <a:ea typeface="Roboto" panose="02000000000000000000" pitchFamily="2" charset="0"/>
                <a:cs typeface="Roboto" panose="02000000000000000000" pitchFamily="2" charset="0"/>
                <a:sym typeface="Helvetica Neue"/>
              </a:rPr>
              <a:t>Local authorities may issue a civil penalty of up to £40,000 where this occurs </a:t>
            </a:r>
          </a:p>
          <a:p>
            <a:pPr algn="just">
              <a:lnSpc>
                <a:spcPct val="110000"/>
              </a:lnSpc>
              <a:spcBef>
                <a:spcPts val="0"/>
              </a:spcBef>
              <a:spcAft>
                <a:spcPts val="600"/>
              </a:spcAft>
              <a:defRPr/>
            </a:pPr>
            <a:endParaRPr lang="en-GB" sz="1100" b="1" dirty="0">
              <a:solidFill>
                <a:srgbClr val="F2611B"/>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gn="just">
              <a:lnSpc>
                <a:spcPct val="110000"/>
              </a:lnSpc>
              <a:spcBef>
                <a:spcPts val="0"/>
              </a:spcBef>
              <a:spcAft>
                <a:spcPts val="600"/>
              </a:spcAft>
              <a:buNone/>
              <a:defRPr/>
            </a:pPr>
            <a:r>
              <a:rPr lang="en-GB" sz="1100" b="1" u="sng" dirty="0">
                <a:solidFill>
                  <a:srgbClr val="F2611B"/>
                </a:solidFill>
                <a:latin typeface="Roboto" panose="02000000000000000000" pitchFamily="2" charset="0"/>
                <a:ea typeface="Roboto" panose="02000000000000000000" pitchFamily="2" charset="0"/>
                <a:cs typeface="Roboto" panose="02000000000000000000" pitchFamily="2" charset="0"/>
                <a:sym typeface="Helvetica Neue"/>
              </a:rPr>
              <a:t>Rent Repayment Orders: </a:t>
            </a:r>
            <a:r>
              <a:rPr lang="en-GB" sz="1100" dirty="0">
                <a:solidFill>
                  <a:schemeClr val="bg2"/>
                </a:solidFill>
                <a:latin typeface="Roboto" panose="02000000000000000000" pitchFamily="2" charset="0"/>
                <a:ea typeface="Roboto" panose="02000000000000000000" pitchFamily="2" charset="0"/>
                <a:cs typeface="Roboto" panose="02000000000000000000" pitchFamily="2" charset="0"/>
                <a:sym typeface="Helvetica Neue"/>
              </a:rPr>
              <a:t>Section 98 of the RRA allows tenants to also apply for a Rent Repayment Oder where the landlord has knowingly or recklessly provided false information to the database or not registered on the database within 28 days of receiving a civil penalty or conviction </a:t>
            </a:r>
          </a:p>
          <a:p>
            <a:pPr marL="0" indent="0" algn="just">
              <a:lnSpc>
                <a:spcPct val="110000"/>
              </a:lnSpc>
              <a:spcBef>
                <a:spcPts val="0"/>
              </a:spcBef>
              <a:spcAft>
                <a:spcPts val="600"/>
              </a:spcAft>
              <a:buNone/>
              <a:defRPr/>
            </a:pPr>
            <a:endParaRPr lang="en-GB" sz="1100" dirty="0">
              <a:solidFill>
                <a:schemeClr val="bg2"/>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gn="just">
              <a:lnSpc>
                <a:spcPct val="110000"/>
              </a:lnSpc>
              <a:spcBef>
                <a:spcPts val="0"/>
              </a:spcBef>
              <a:spcAft>
                <a:spcPts val="600"/>
              </a:spcAft>
              <a:buNone/>
              <a:defRPr/>
            </a:pPr>
            <a:r>
              <a:rPr lang="en-GB" sz="1100" b="1" u="sng" dirty="0">
                <a:solidFill>
                  <a:srgbClr val="F2611B"/>
                </a:solidFill>
                <a:latin typeface="Roboto" panose="02000000000000000000" pitchFamily="2" charset="0"/>
                <a:ea typeface="Roboto" panose="02000000000000000000" pitchFamily="2" charset="0"/>
                <a:cs typeface="Roboto" panose="02000000000000000000" pitchFamily="2" charset="0"/>
                <a:sym typeface="Helvetica Neue"/>
              </a:rPr>
              <a:t>Restrictions on regaining possession: </a:t>
            </a:r>
            <a:r>
              <a:rPr lang="en-GB" sz="1100" dirty="0">
                <a:solidFill>
                  <a:schemeClr val="bg2"/>
                </a:solidFill>
                <a:latin typeface="Roboto" panose="02000000000000000000" pitchFamily="2" charset="0"/>
                <a:ea typeface="Roboto" panose="02000000000000000000" pitchFamily="2" charset="0"/>
                <a:cs typeface="Roboto" panose="02000000000000000000" pitchFamily="2" charset="0"/>
                <a:sym typeface="Helvetica Neue"/>
              </a:rPr>
              <a:t>Unless possession is being sought on the grounds of anti-social behaviour, Section 90 of the RRA prevents a court from granting possession orders while the landlord does not have both an active landlord entry and an active dwelling entry in the database </a:t>
            </a:r>
            <a:endParaRPr lang="en-GB" sz="1100" b="1" u="sng" dirty="0">
              <a:solidFill>
                <a:schemeClr val="bg2"/>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gn="just">
              <a:lnSpc>
                <a:spcPct val="110000"/>
              </a:lnSpc>
              <a:spcBef>
                <a:spcPts val="0"/>
              </a:spcBef>
              <a:spcAft>
                <a:spcPts val="600"/>
              </a:spcAft>
              <a:buNone/>
              <a:defRPr/>
            </a:pPr>
            <a:endParaRPr lang="en-GB" sz="1100" b="1" u="sng" dirty="0">
              <a:solidFill>
                <a:srgbClr val="F2611B"/>
              </a:solidFill>
              <a:latin typeface="Roboto" panose="02000000000000000000" pitchFamily="2" charset="0"/>
              <a:ea typeface="Roboto" panose="02000000000000000000" pitchFamily="2" charset="0"/>
              <a:cs typeface="Roboto" panose="02000000000000000000" pitchFamily="2" charset="0"/>
              <a:sym typeface="Helvetica Neue"/>
            </a:endParaRPr>
          </a:p>
          <a:p>
            <a:pPr algn="just">
              <a:lnSpc>
                <a:spcPct val="110000"/>
              </a:lnSpc>
              <a:spcBef>
                <a:spcPts val="0"/>
              </a:spcBef>
              <a:spcAft>
                <a:spcPts val="600"/>
              </a:spcAft>
              <a:defRPr/>
            </a:pPr>
            <a:endParaRPr lang="en-GB" sz="1200" dirty="0">
              <a:solidFill>
                <a:schemeClr val="bg1"/>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gn="just">
              <a:lnSpc>
                <a:spcPct val="110000"/>
              </a:lnSpc>
              <a:spcBef>
                <a:spcPts val="0"/>
              </a:spcBef>
              <a:spcAft>
                <a:spcPts val="600"/>
              </a:spcAft>
              <a:buNone/>
              <a:defRPr/>
            </a:pPr>
            <a:endParaRPr lang="en-GB" sz="1200" dirty="0">
              <a:solidFill>
                <a:schemeClr val="bg1"/>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gn="just">
              <a:lnSpc>
                <a:spcPct val="110000"/>
              </a:lnSpc>
              <a:spcBef>
                <a:spcPts val="0"/>
              </a:spcBef>
              <a:spcAft>
                <a:spcPts val="600"/>
              </a:spcAft>
              <a:buNone/>
              <a:defRPr/>
            </a:pPr>
            <a:endParaRPr lang="en-GB" sz="1200" dirty="0">
              <a:solidFill>
                <a:schemeClr val="bg1"/>
              </a:solidFill>
              <a:latin typeface="Roboto" panose="02000000000000000000" pitchFamily="2" charset="0"/>
              <a:ea typeface="Roboto" panose="02000000000000000000" pitchFamily="2" charset="0"/>
              <a:cs typeface="Roboto" panose="02000000000000000000" pitchFamily="2" charset="0"/>
              <a:sym typeface="Helvetica Neue"/>
            </a:endParaRPr>
          </a:p>
          <a:p>
            <a:pPr algn="just">
              <a:lnSpc>
                <a:spcPct val="110000"/>
              </a:lnSpc>
              <a:spcBef>
                <a:spcPts val="0"/>
              </a:spcBef>
              <a:spcAft>
                <a:spcPts val="600"/>
              </a:spcAft>
              <a:defRPr/>
            </a:pPr>
            <a:endParaRPr lang="en-GB" sz="1200" dirty="0">
              <a:solidFill>
                <a:srgbClr val="F2611B"/>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nSpc>
                <a:spcPct val="110000"/>
              </a:lnSpc>
              <a:spcBef>
                <a:spcPts val="0"/>
              </a:spcBef>
              <a:spcAft>
                <a:spcPts val="600"/>
              </a:spcAft>
              <a:buNone/>
              <a:defRPr/>
            </a:pPr>
            <a:endParaRPr lang="en-GB" sz="1800" b="1"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marL="0" indent="0">
              <a:lnSpc>
                <a:spcPct val="110000"/>
              </a:lnSpc>
              <a:spcBef>
                <a:spcPts val="0"/>
              </a:spcBef>
              <a:spcAft>
                <a:spcPts val="600"/>
              </a:spcAft>
              <a:buNone/>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163B54">
                  <a:lumMod val="95000"/>
                  <a:lumOff val="5000"/>
                </a:srgbClr>
              </a:solidFill>
              <a:latin typeface="Source Sans Pro" panose="020B0503030403020204" pitchFamily="34" charset="0"/>
              <a:ea typeface="Source Sans Pro" panose="020B0503030403020204" pitchFamily="34" charset="0"/>
              <a:sym typeface="Helvetica Neue"/>
            </a:endParaRPr>
          </a:p>
        </p:txBody>
      </p:sp>
      <p:sp>
        <p:nvSpPr>
          <p:cNvPr id="3" name="Title 1">
            <a:extLst>
              <a:ext uri="{FF2B5EF4-FFF2-40B4-BE49-F238E27FC236}">
                <a16:creationId xmlns:a16="http://schemas.microsoft.com/office/drawing/2014/main" id="{7BED99AC-3F50-52FF-696D-542E4384DAAB}"/>
              </a:ext>
            </a:extLst>
          </p:cNvPr>
          <p:cNvSpPr txBox="1">
            <a:spLocks/>
          </p:cNvSpPr>
          <p:nvPr/>
        </p:nvSpPr>
        <p:spPr>
          <a:xfrm>
            <a:off x="296644" y="2423231"/>
            <a:ext cx="6651276" cy="1325563"/>
          </a:xfrm>
          <a:prstGeom prst="rect">
            <a:avLst/>
          </a:prstGeom>
        </p:spPr>
        <p:txBody>
          <a:bodyPr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endParaRPr lang="en-GB" sz="3200" b="1" dirty="0">
              <a:solidFill>
                <a:srgbClr val="F37936"/>
              </a:solidFill>
              <a:latin typeface="Source Sans Pro" panose="020B0503030403020204" pitchFamily="34" charset="0"/>
              <a:ea typeface="Source Sans Pro" panose="020B0503030403020204" pitchFamily="34" charset="0"/>
              <a:sym typeface="Helvetica Neue"/>
            </a:endParaRPr>
          </a:p>
        </p:txBody>
      </p:sp>
      <p:pic>
        <p:nvPicPr>
          <p:cNvPr id="4" name="Picture 3">
            <a:extLst>
              <a:ext uri="{FF2B5EF4-FFF2-40B4-BE49-F238E27FC236}">
                <a16:creationId xmlns:a16="http://schemas.microsoft.com/office/drawing/2014/main" id="{81FA0AC6-5F68-468F-A107-48FD52A8DDBA}"/>
              </a:ext>
            </a:extLst>
          </p:cNvPr>
          <p:cNvPicPr>
            <a:picLocks noChangeAspect="1"/>
          </p:cNvPicPr>
          <p:nvPr/>
        </p:nvPicPr>
        <p:blipFill>
          <a:blip r:embed="rId3">
            <a:biLevel thresh="25000"/>
          </a:blip>
          <a:stretch>
            <a:fillRect/>
          </a:stretch>
        </p:blipFill>
        <p:spPr>
          <a:xfrm>
            <a:off x="296644" y="247265"/>
            <a:ext cx="391343" cy="496480"/>
          </a:xfrm>
          <a:prstGeom prst="rect">
            <a:avLst/>
          </a:prstGeom>
        </p:spPr>
      </p:pic>
      <p:pic>
        <p:nvPicPr>
          <p:cNvPr id="6" name="Picture 5">
            <a:extLst>
              <a:ext uri="{FF2B5EF4-FFF2-40B4-BE49-F238E27FC236}">
                <a16:creationId xmlns:a16="http://schemas.microsoft.com/office/drawing/2014/main" id="{A6AA2D1B-C5BA-F75E-5B1B-F6FDD049B31E}"/>
              </a:ext>
            </a:extLst>
          </p:cNvPr>
          <p:cNvPicPr>
            <a:picLocks noChangeAspect="1"/>
          </p:cNvPicPr>
          <p:nvPr/>
        </p:nvPicPr>
        <p:blipFill>
          <a:blip r:embed="rId4"/>
          <a:stretch>
            <a:fillRect/>
          </a:stretch>
        </p:blipFill>
        <p:spPr>
          <a:xfrm>
            <a:off x="10491028" y="103153"/>
            <a:ext cx="1546249" cy="839804"/>
          </a:xfrm>
          <a:prstGeom prst="rect">
            <a:avLst/>
          </a:prstGeom>
        </p:spPr>
      </p:pic>
      <p:pic>
        <p:nvPicPr>
          <p:cNvPr id="8" name="Picture 7">
            <a:extLst>
              <a:ext uri="{FF2B5EF4-FFF2-40B4-BE49-F238E27FC236}">
                <a16:creationId xmlns:a16="http://schemas.microsoft.com/office/drawing/2014/main" id="{62835704-352A-0192-E58B-21CB93F2C970}"/>
              </a:ext>
            </a:extLst>
          </p:cNvPr>
          <p:cNvPicPr>
            <a:picLocks noChangeAspect="1"/>
          </p:cNvPicPr>
          <p:nvPr/>
        </p:nvPicPr>
        <p:blipFill>
          <a:blip r:embed="rId5"/>
          <a:stretch>
            <a:fillRect/>
          </a:stretch>
        </p:blipFill>
        <p:spPr>
          <a:xfrm>
            <a:off x="7455408" y="0"/>
            <a:ext cx="4736593" cy="6858000"/>
          </a:xfrm>
          <a:prstGeom prst="rect">
            <a:avLst/>
          </a:prstGeom>
        </p:spPr>
      </p:pic>
      <p:sp>
        <p:nvSpPr>
          <p:cNvPr id="5" name="TextBox 4">
            <a:extLst>
              <a:ext uri="{FF2B5EF4-FFF2-40B4-BE49-F238E27FC236}">
                <a16:creationId xmlns:a16="http://schemas.microsoft.com/office/drawing/2014/main" id="{25AAFF02-7828-5482-BFBE-E075E9EA3FDC}"/>
              </a:ext>
            </a:extLst>
          </p:cNvPr>
          <p:cNvSpPr txBox="1"/>
          <p:nvPr/>
        </p:nvSpPr>
        <p:spPr>
          <a:xfrm>
            <a:off x="761178" y="-132303"/>
            <a:ext cx="6352985" cy="1354217"/>
          </a:xfrm>
          <a:prstGeom prst="rect">
            <a:avLst/>
          </a:prstGeom>
          <a:noFill/>
        </p:spPr>
        <p:txBody>
          <a:bodyPr wrap="square" rtlCol="0">
            <a:spAutoFit/>
          </a:bodyPr>
          <a:lstStyle/>
          <a:p>
            <a:r>
              <a:rPr lang="en-GB" sz="5400" b="1" dirty="0">
                <a:solidFill>
                  <a:srgbClr val="F2611B"/>
                </a:solidFill>
              </a:rPr>
              <a:t> </a:t>
            </a:r>
            <a:r>
              <a:rPr lang="en-GB" sz="2800" b="1" dirty="0">
                <a:solidFill>
                  <a:srgbClr val="F2611B"/>
                </a:solidFill>
                <a:latin typeface="Roboto" panose="02000000000000000000" pitchFamily="2" charset="0"/>
                <a:ea typeface="Roboto" panose="02000000000000000000" pitchFamily="2" charset="0"/>
                <a:cs typeface="Roboto" panose="02000000000000000000" pitchFamily="2" charset="0"/>
              </a:rPr>
              <a:t>Enforcement of the database requirements</a:t>
            </a:r>
          </a:p>
        </p:txBody>
      </p:sp>
    </p:spTree>
    <p:extLst>
      <p:ext uri="{BB962C8B-B14F-4D97-AF65-F5344CB8AC3E}">
        <p14:creationId xmlns:p14="http://schemas.microsoft.com/office/powerpoint/2010/main" val="1082475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F8B6A-8DC1-FD71-BA2D-00ECFB376DB2}"/>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9591834E-B0EB-9511-FE05-55C51B340604}"/>
              </a:ext>
            </a:extLst>
          </p:cNvPr>
          <p:cNvSpPr txBox="1">
            <a:spLocks/>
          </p:cNvSpPr>
          <p:nvPr/>
        </p:nvSpPr>
        <p:spPr>
          <a:xfrm>
            <a:off x="296644" y="942957"/>
            <a:ext cx="6817519" cy="521062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spcBef>
                <a:spcPts val="0"/>
              </a:spcBef>
              <a:spcAft>
                <a:spcPts val="600"/>
              </a:spcAft>
              <a:buNone/>
              <a:defRPr/>
            </a:pPr>
            <a:endParaRPr lang="en-GB" sz="18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nSpc>
                <a:spcPct val="110000"/>
              </a:lnSpc>
              <a:spcBef>
                <a:spcPts val="0"/>
              </a:spcBef>
              <a:spcAft>
                <a:spcPts val="600"/>
              </a:spcAft>
              <a:buNone/>
              <a:defRPr/>
            </a:pPr>
            <a:endParaRPr lang="en-GB" sz="1800" b="1"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marL="0" indent="0">
              <a:lnSpc>
                <a:spcPct val="110000"/>
              </a:lnSpc>
              <a:spcBef>
                <a:spcPts val="0"/>
              </a:spcBef>
              <a:spcAft>
                <a:spcPts val="600"/>
              </a:spcAft>
              <a:buNone/>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163B54">
                  <a:lumMod val="95000"/>
                  <a:lumOff val="5000"/>
                </a:srgbClr>
              </a:solidFill>
              <a:latin typeface="Source Sans Pro" panose="020B0503030403020204" pitchFamily="34" charset="0"/>
              <a:ea typeface="Source Sans Pro" panose="020B0503030403020204" pitchFamily="34" charset="0"/>
              <a:sym typeface="Helvetica Neue"/>
            </a:endParaRPr>
          </a:p>
        </p:txBody>
      </p:sp>
      <p:sp>
        <p:nvSpPr>
          <p:cNvPr id="3" name="Title 1">
            <a:extLst>
              <a:ext uri="{FF2B5EF4-FFF2-40B4-BE49-F238E27FC236}">
                <a16:creationId xmlns:a16="http://schemas.microsoft.com/office/drawing/2014/main" id="{CA838181-C19B-1F51-4743-21180C72C949}"/>
              </a:ext>
            </a:extLst>
          </p:cNvPr>
          <p:cNvSpPr txBox="1">
            <a:spLocks/>
          </p:cNvSpPr>
          <p:nvPr/>
        </p:nvSpPr>
        <p:spPr>
          <a:xfrm>
            <a:off x="746058" y="-510469"/>
            <a:ext cx="6651276" cy="1325563"/>
          </a:xfrm>
          <a:prstGeom prst="rect">
            <a:avLst/>
          </a:prstGeom>
        </p:spPr>
        <p:txBody>
          <a:bodyPr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endParaRPr lang="en-GB" sz="3200" b="1" dirty="0">
              <a:solidFill>
                <a:srgbClr val="F37936"/>
              </a:solidFill>
              <a:latin typeface="Source Sans Pro" panose="020B0503030403020204" pitchFamily="34" charset="0"/>
              <a:ea typeface="Source Sans Pro" panose="020B0503030403020204" pitchFamily="34" charset="0"/>
              <a:sym typeface="Helvetica Neue"/>
            </a:endParaRPr>
          </a:p>
        </p:txBody>
      </p:sp>
      <p:pic>
        <p:nvPicPr>
          <p:cNvPr id="4" name="Picture 3">
            <a:extLst>
              <a:ext uri="{FF2B5EF4-FFF2-40B4-BE49-F238E27FC236}">
                <a16:creationId xmlns:a16="http://schemas.microsoft.com/office/drawing/2014/main" id="{07D8A5B2-B567-0774-C8E7-699025C98ADA}"/>
              </a:ext>
            </a:extLst>
          </p:cNvPr>
          <p:cNvPicPr>
            <a:picLocks noChangeAspect="1"/>
          </p:cNvPicPr>
          <p:nvPr/>
        </p:nvPicPr>
        <p:blipFill>
          <a:blip r:embed="rId3">
            <a:biLevel thresh="25000"/>
          </a:blip>
          <a:stretch>
            <a:fillRect/>
          </a:stretch>
        </p:blipFill>
        <p:spPr>
          <a:xfrm>
            <a:off x="296644" y="247265"/>
            <a:ext cx="391343" cy="496480"/>
          </a:xfrm>
          <a:prstGeom prst="rect">
            <a:avLst/>
          </a:prstGeom>
        </p:spPr>
      </p:pic>
      <p:pic>
        <p:nvPicPr>
          <p:cNvPr id="6" name="Picture 5">
            <a:extLst>
              <a:ext uri="{FF2B5EF4-FFF2-40B4-BE49-F238E27FC236}">
                <a16:creationId xmlns:a16="http://schemas.microsoft.com/office/drawing/2014/main" id="{988E998E-8CD5-45B3-C3F6-05D5F2A398B7}"/>
              </a:ext>
            </a:extLst>
          </p:cNvPr>
          <p:cNvPicPr>
            <a:picLocks noChangeAspect="1"/>
          </p:cNvPicPr>
          <p:nvPr/>
        </p:nvPicPr>
        <p:blipFill>
          <a:blip r:embed="rId4"/>
          <a:stretch>
            <a:fillRect/>
          </a:stretch>
        </p:blipFill>
        <p:spPr>
          <a:xfrm>
            <a:off x="10491028" y="103153"/>
            <a:ext cx="1546249" cy="839804"/>
          </a:xfrm>
          <a:prstGeom prst="rect">
            <a:avLst/>
          </a:prstGeom>
        </p:spPr>
      </p:pic>
      <p:pic>
        <p:nvPicPr>
          <p:cNvPr id="8" name="Picture 7">
            <a:extLst>
              <a:ext uri="{FF2B5EF4-FFF2-40B4-BE49-F238E27FC236}">
                <a16:creationId xmlns:a16="http://schemas.microsoft.com/office/drawing/2014/main" id="{B05C6D13-5190-D8D5-C760-12708BBCF9F2}"/>
              </a:ext>
            </a:extLst>
          </p:cNvPr>
          <p:cNvPicPr>
            <a:picLocks noChangeAspect="1"/>
          </p:cNvPicPr>
          <p:nvPr/>
        </p:nvPicPr>
        <p:blipFill>
          <a:blip r:embed="rId5"/>
          <a:stretch>
            <a:fillRect/>
          </a:stretch>
        </p:blipFill>
        <p:spPr>
          <a:xfrm>
            <a:off x="7455408" y="0"/>
            <a:ext cx="4736593" cy="6858000"/>
          </a:xfrm>
          <a:prstGeom prst="rect">
            <a:avLst/>
          </a:prstGeom>
        </p:spPr>
      </p:pic>
      <p:pic>
        <p:nvPicPr>
          <p:cNvPr id="5" name="Picture 4">
            <a:extLst>
              <a:ext uri="{FF2B5EF4-FFF2-40B4-BE49-F238E27FC236}">
                <a16:creationId xmlns:a16="http://schemas.microsoft.com/office/drawing/2014/main" id="{9513C7BC-1BD2-FF2F-4A93-B6817E38475C}"/>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836191" y="1597114"/>
            <a:ext cx="3663772" cy="3663772"/>
          </a:xfrm>
          <a:prstGeom prst="rect">
            <a:avLst/>
          </a:prstGeom>
        </p:spPr>
      </p:pic>
      <p:sp>
        <p:nvSpPr>
          <p:cNvPr id="7" name="TextBox 6">
            <a:extLst>
              <a:ext uri="{FF2B5EF4-FFF2-40B4-BE49-F238E27FC236}">
                <a16:creationId xmlns:a16="http://schemas.microsoft.com/office/drawing/2014/main" id="{6B66F676-7F86-04F4-A492-981B04F4AB51}"/>
              </a:ext>
            </a:extLst>
          </p:cNvPr>
          <p:cNvSpPr txBox="1"/>
          <p:nvPr/>
        </p:nvSpPr>
        <p:spPr>
          <a:xfrm>
            <a:off x="746058" y="514350"/>
            <a:ext cx="6042092" cy="1754326"/>
          </a:xfrm>
          <a:prstGeom prst="rect">
            <a:avLst/>
          </a:prstGeom>
          <a:noFill/>
        </p:spPr>
        <p:txBody>
          <a:bodyPr wrap="square" rtlCol="0">
            <a:spAutoFit/>
          </a:bodyPr>
          <a:lstStyle/>
          <a:p>
            <a:r>
              <a:rPr lang="en-GB" sz="3600" b="1" dirty="0">
                <a:solidFill>
                  <a:srgbClr val="F2611B"/>
                </a:solidFill>
              </a:rPr>
              <a:t>Webinar- Renters’ Rights Q&amp;A- Registering on the database. 1</a:t>
            </a:r>
            <a:r>
              <a:rPr lang="en-GB" sz="3600" b="1" baseline="30000" dirty="0">
                <a:solidFill>
                  <a:srgbClr val="F2611B"/>
                </a:solidFill>
              </a:rPr>
              <a:t>st</a:t>
            </a:r>
            <a:r>
              <a:rPr lang="en-GB" sz="3600" b="1" dirty="0">
                <a:solidFill>
                  <a:srgbClr val="F2611B"/>
                </a:solidFill>
              </a:rPr>
              <a:t> October </a:t>
            </a:r>
          </a:p>
        </p:txBody>
      </p:sp>
      <p:sp>
        <p:nvSpPr>
          <p:cNvPr id="9" name="TextBox 8">
            <a:extLst>
              <a:ext uri="{FF2B5EF4-FFF2-40B4-BE49-F238E27FC236}">
                <a16:creationId xmlns:a16="http://schemas.microsoft.com/office/drawing/2014/main" id="{B3D21DD6-322F-7E22-463F-FE549FF7DD8C}"/>
              </a:ext>
            </a:extLst>
          </p:cNvPr>
          <p:cNvSpPr txBox="1"/>
          <p:nvPr/>
        </p:nvSpPr>
        <p:spPr>
          <a:xfrm>
            <a:off x="492315" y="2353815"/>
            <a:ext cx="6318870" cy="2862322"/>
          </a:xfrm>
          <a:prstGeom prst="rect">
            <a:avLst/>
          </a:prstGeom>
          <a:noFill/>
        </p:spPr>
        <p:txBody>
          <a:bodyPr wrap="square" rtlCol="0">
            <a:spAutoFit/>
          </a:bodyPr>
          <a:lstStyle/>
          <a:p>
            <a:r>
              <a:rPr lang="en-GB" sz="2000" dirty="0">
                <a:solidFill>
                  <a:schemeClr val="bg2"/>
                </a:solidFill>
              </a:rPr>
              <a:t>Join our Head of Compliance, James Wood, and other experts to ensure you are on top of the changes. </a:t>
            </a:r>
          </a:p>
          <a:p>
            <a:endParaRPr lang="en-GB" sz="2000" dirty="0">
              <a:solidFill>
                <a:schemeClr val="bg2"/>
              </a:solidFill>
            </a:endParaRPr>
          </a:p>
          <a:p>
            <a:r>
              <a:rPr lang="en-GB" sz="2000" dirty="0">
                <a:solidFill>
                  <a:schemeClr val="bg2"/>
                </a:solidFill>
              </a:rPr>
              <a:t>The presentation will be followed by a live Q&amp;A. If you’d like to submit any questions in advance, please email </a:t>
            </a:r>
            <a:r>
              <a:rPr lang="en-GB" sz="2000" dirty="0">
                <a:solidFill>
                  <a:schemeClr val="bg2"/>
                </a:solidFill>
                <a:hlinkClick r:id="rId7"/>
              </a:rPr>
              <a:t>campaigns@nrla.org.uk</a:t>
            </a:r>
            <a:r>
              <a:rPr lang="en-GB" sz="2000" dirty="0">
                <a:solidFill>
                  <a:schemeClr val="bg2"/>
                </a:solidFill>
              </a:rPr>
              <a:t> </a:t>
            </a:r>
          </a:p>
          <a:p>
            <a:endParaRPr lang="en-GB" sz="2000" dirty="0">
              <a:solidFill>
                <a:schemeClr val="bg2"/>
              </a:solidFill>
            </a:endParaRPr>
          </a:p>
          <a:p>
            <a:r>
              <a:rPr lang="en-GB" sz="2000" b="1" dirty="0">
                <a:solidFill>
                  <a:schemeClr val="bg2"/>
                </a:solidFill>
              </a:rPr>
              <a:t>The webinar is for NRLA Members and Associates only. </a:t>
            </a:r>
          </a:p>
        </p:txBody>
      </p:sp>
    </p:spTree>
    <p:extLst>
      <p:ext uri="{BB962C8B-B14F-4D97-AF65-F5344CB8AC3E}">
        <p14:creationId xmlns:p14="http://schemas.microsoft.com/office/powerpoint/2010/main" val="1121360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1234E-1CF9-5E98-EA96-B28F142CD2FC}"/>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979BAF6E-9E38-752E-548B-9E71967755C8}"/>
              </a:ext>
            </a:extLst>
          </p:cNvPr>
          <p:cNvSpPr txBox="1">
            <a:spLocks/>
          </p:cNvSpPr>
          <p:nvPr/>
        </p:nvSpPr>
        <p:spPr>
          <a:xfrm>
            <a:off x="296644" y="942957"/>
            <a:ext cx="6817519" cy="521062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spcBef>
                <a:spcPts val="0"/>
              </a:spcBef>
              <a:spcAft>
                <a:spcPts val="600"/>
              </a:spcAft>
              <a:defRPr/>
            </a:pPr>
            <a:endParaRPr lang="en-GB" sz="18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gn="just">
              <a:lnSpc>
                <a:spcPct val="110000"/>
              </a:lnSpc>
              <a:spcBef>
                <a:spcPts val="0"/>
              </a:spcBef>
              <a:spcAft>
                <a:spcPts val="600"/>
              </a:spcAft>
              <a:buNone/>
              <a:defRPr/>
            </a:pPr>
            <a:endParaRPr lang="en-GB" sz="18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nSpc>
                <a:spcPct val="110000"/>
              </a:lnSpc>
              <a:spcBef>
                <a:spcPts val="0"/>
              </a:spcBef>
              <a:spcAft>
                <a:spcPts val="600"/>
              </a:spcAft>
              <a:buNone/>
              <a:defRPr/>
            </a:pPr>
            <a:endParaRPr lang="en-GB" sz="1800" b="1"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marL="0" indent="0">
              <a:lnSpc>
                <a:spcPct val="110000"/>
              </a:lnSpc>
              <a:spcBef>
                <a:spcPts val="0"/>
              </a:spcBef>
              <a:spcAft>
                <a:spcPts val="600"/>
              </a:spcAft>
              <a:buNone/>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163B54">
                  <a:lumMod val="95000"/>
                  <a:lumOff val="5000"/>
                </a:srgbClr>
              </a:solidFill>
              <a:latin typeface="Source Sans Pro" panose="020B0503030403020204" pitchFamily="34" charset="0"/>
              <a:ea typeface="Source Sans Pro" panose="020B0503030403020204" pitchFamily="34" charset="0"/>
              <a:sym typeface="Helvetica Neue"/>
            </a:endParaRPr>
          </a:p>
        </p:txBody>
      </p:sp>
      <p:sp>
        <p:nvSpPr>
          <p:cNvPr id="3" name="Title 1">
            <a:extLst>
              <a:ext uri="{FF2B5EF4-FFF2-40B4-BE49-F238E27FC236}">
                <a16:creationId xmlns:a16="http://schemas.microsoft.com/office/drawing/2014/main" id="{5D108999-6993-5DC5-C8EC-4CF74AD19E56}"/>
              </a:ext>
            </a:extLst>
          </p:cNvPr>
          <p:cNvSpPr txBox="1">
            <a:spLocks/>
          </p:cNvSpPr>
          <p:nvPr/>
        </p:nvSpPr>
        <p:spPr>
          <a:xfrm>
            <a:off x="746058" y="-510469"/>
            <a:ext cx="6651276" cy="1325563"/>
          </a:xfrm>
          <a:prstGeom prst="rect">
            <a:avLst/>
          </a:prstGeom>
        </p:spPr>
        <p:txBody>
          <a:bodyPr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GB" sz="3200" b="1" dirty="0">
                <a:solidFill>
                  <a:srgbClr val="F2611B"/>
                </a:solidFill>
                <a:latin typeface="Source Sans Pro" panose="020B0503030403020204" pitchFamily="34" charset="0"/>
                <a:ea typeface="Source Sans Pro" panose="020B0503030403020204" pitchFamily="34" charset="0"/>
                <a:sym typeface="Helvetica Neue"/>
              </a:rPr>
              <a:t>VOA/Rent increase determination</a:t>
            </a:r>
          </a:p>
        </p:txBody>
      </p:sp>
      <p:pic>
        <p:nvPicPr>
          <p:cNvPr id="4" name="Picture 3">
            <a:extLst>
              <a:ext uri="{FF2B5EF4-FFF2-40B4-BE49-F238E27FC236}">
                <a16:creationId xmlns:a16="http://schemas.microsoft.com/office/drawing/2014/main" id="{66E6823F-BC89-A0F3-677E-ADF9608E7672}"/>
              </a:ext>
            </a:extLst>
          </p:cNvPr>
          <p:cNvPicPr>
            <a:picLocks noChangeAspect="1"/>
          </p:cNvPicPr>
          <p:nvPr/>
        </p:nvPicPr>
        <p:blipFill>
          <a:blip r:embed="rId3">
            <a:biLevel thresh="25000"/>
          </a:blip>
          <a:stretch>
            <a:fillRect/>
          </a:stretch>
        </p:blipFill>
        <p:spPr>
          <a:xfrm>
            <a:off x="296644" y="247265"/>
            <a:ext cx="391343" cy="496480"/>
          </a:xfrm>
          <a:prstGeom prst="rect">
            <a:avLst/>
          </a:prstGeom>
        </p:spPr>
      </p:pic>
      <p:pic>
        <p:nvPicPr>
          <p:cNvPr id="6" name="Picture 5">
            <a:extLst>
              <a:ext uri="{FF2B5EF4-FFF2-40B4-BE49-F238E27FC236}">
                <a16:creationId xmlns:a16="http://schemas.microsoft.com/office/drawing/2014/main" id="{73D02206-F3DF-F3F0-27E6-66656DA5D456}"/>
              </a:ext>
            </a:extLst>
          </p:cNvPr>
          <p:cNvPicPr>
            <a:picLocks noChangeAspect="1"/>
          </p:cNvPicPr>
          <p:nvPr/>
        </p:nvPicPr>
        <p:blipFill>
          <a:blip r:embed="rId4"/>
          <a:stretch>
            <a:fillRect/>
          </a:stretch>
        </p:blipFill>
        <p:spPr>
          <a:xfrm>
            <a:off x="10491028" y="103153"/>
            <a:ext cx="1546249" cy="839804"/>
          </a:xfrm>
          <a:prstGeom prst="rect">
            <a:avLst/>
          </a:prstGeom>
        </p:spPr>
      </p:pic>
      <p:pic>
        <p:nvPicPr>
          <p:cNvPr id="8" name="Picture 7">
            <a:extLst>
              <a:ext uri="{FF2B5EF4-FFF2-40B4-BE49-F238E27FC236}">
                <a16:creationId xmlns:a16="http://schemas.microsoft.com/office/drawing/2014/main" id="{BD641A73-9F80-3275-37AF-0A596141E221}"/>
              </a:ext>
            </a:extLst>
          </p:cNvPr>
          <p:cNvPicPr>
            <a:picLocks noChangeAspect="1"/>
          </p:cNvPicPr>
          <p:nvPr/>
        </p:nvPicPr>
        <p:blipFill>
          <a:blip r:embed="rId5"/>
          <a:stretch>
            <a:fillRect/>
          </a:stretch>
        </p:blipFill>
        <p:spPr>
          <a:xfrm>
            <a:off x="7455408" y="0"/>
            <a:ext cx="4736593" cy="6858000"/>
          </a:xfrm>
          <a:prstGeom prst="rect">
            <a:avLst/>
          </a:prstGeom>
        </p:spPr>
      </p:pic>
      <p:sp>
        <p:nvSpPr>
          <p:cNvPr id="7" name="TextBox 6">
            <a:extLst>
              <a:ext uri="{FF2B5EF4-FFF2-40B4-BE49-F238E27FC236}">
                <a16:creationId xmlns:a16="http://schemas.microsoft.com/office/drawing/2014/main" id="{D24446F1-8A3A-4E28-A0D3-6BB3B9B6047E}"/>
              </a:ext>
            </a:extLst>
          </p:cNvPr>
          <p:cNvSpPr txBox="1"/>
          <p:nvPr/>
        </p:nvSpPr>
        <p:spPr>
          <a:xfrm>
            <a:off x="82550" y="743745"/>
            <a:ext cx="7099300" cy="5940088"/>
          </a:xfrm>
          <a:prstGeom prst="rect">
            <a:avLst/>
          </a:prstGeom>
          <a:noFill/>
        </p:spPr>
        <p:txBody>
          <a:bodyPr wrap="square" rtlCol="0">
            <a:spAutoFit/>
          </a:bodyPr>
          <a:lstStyle/>
          <a:p>
            <a:pPr marL="285750" indent="-285750">
              <a:buFont typeface="Arial" panose="020B0604020202020204" pitchFamily="34" charset="0"/>
              <a:buChar char="•"/>
            </a:pPr>
            <a:r>
              <a:rPr lang="en-GB" sz="2000" dirty="0">
                <a:solidFill>
                  <a:schemeClr val="bg2"/>
                </a:solidFill>
              </a:rPr>
              <a:t>Announcement in early September by the Government on plans to change the way challenges to rent increases will be dealt with in England</a:t>
            </a:r>
            <a:br>
              <a:rPr lang="en-GB" sz="2000" dirty="0">
                <a:solidFill>
                  <a:schemeClr val="bg2"/>
                </a:solidFill>
              </a:rPr>
            </a:br>
            <a:endParaRPr lang="en-GB" sz="2000" dirty="0">
              <a:solidFill>
                <a:schemeClr val="bg2"/>
              </a:solidFill>
            </a:endParaRPr>
          </a:p>
          <a:p>
            <a:pPr marL="285750" indent="-285750">
              <a:buFont typeface="Arial" panose="020B0604020202020204" pitchFamily="34" charset="0"/>
              <a:buChar char="•"/>
            </a:pPr>
            <a:r>
              <a:rPr lang="en-GB" sz="2000" dirty="0">
                <a:solidFill>
                  <a:schemeClr val="bg2"/>
                </a:solidFill>
              </a:rPr>
              <a:t>HMRC’s Valuation Office Agency (VOA) will take over responsibility for initial rent determinations from the First-Tier Tribunal </a:t>
            </a:r>
            <a:br>
              <a:rPr lang="en-GB" sz="2000" dirty="0">
                <a:solidFill>
                  <a:schemeClr val="bg2"/>
                </a:solidFill>
              </a:rPr>
            </a:br>
            <a:endParaRPr lang="en-GB" sz="2000" dirty="0">
              <a:solidFill>
                <a:schemeClr val="bg2"/>
              </a:solidFill>
            </a:endParaRPr>
          </a:p>
          <a:p>
            <a:pPr marL="285750" indent="-285750">
              <a:buFont typeface="Arial" panose="020B0604020202020204" pitchFamily="34" charset="0"/>
              <a:buChar char="•"/>
            </a:pPr>
            <a:r>
              <a:rPr lang="en-GB" sz="2000" dirty="0">
                <a:solidFill>
                  <a:schemeClr val="bg2"/>
                </a:solidFill>
              </a:rPr>
              <a:t>Under proposed changes- when a tenant challenges a proposed rent increase, the VOA will initially determine the appropriate rent rather than the case going directly to the Tribunal in the first instance </a:t>
            </a:r>
            <a:br>
              <a:rPr lang="en-GB" sz="2000" dirty="0">
                <a:solidFill>
                  <a:schemeClr val="bg2"/>
                </a:solidFill>
              </a:rPr>
            </a:br>
            <a:endParaRPr lang="en-GB" sz="2000" dirty="0">
              <a:solidFill>
                <a:schemeClr val="bg2"/>
              </a:solidFill>
            </a:endParaRPr>
          </a:p>
          <a:p>
            <a:pPr marL="285750" indent="-285750">
              <a:buFont typeface="Arial" panose="020B0604020202020204" pitchFamily="34" charset="0"/>
              <a:buChar char="•"/>
            </a:pPr>
            <a:r>
              <a:rPr lang="en-GB" sz="2000" dirty="0">
                <a:solidFill>
                  <a:schemeClr val="bg2"/>
                </a:solidFill>
              </a:rPr>
              <a:t>This change will require secondary legislation and implementation, expected to take around two years before it comes into force </a:t>
            </a:r>
          </a:p>
          <a:p>
            <a:pPr marL="285750" indent="-285750">
              <a:buFont typeface="Arial" panose="020B0604020202020204" pitchFamily="34" charset="0"/>
              <a:buChar char="•"/>
            </a:pPr>
            <a:endParaRPr lang="en-GB" sz="2000" dirty="0">
              <a:solidFill>
                <a:schemeClr val="bg2"/>
              </a:solidFill>
            </a:endParaRPr>
          </a:p>
          <a:p>
            <a:r>
              <a:rPr lang="en-GB" sz="2000" b="1" i="1" dirty="0">
                <a:solidFill>
                  <a:schemeClr val="bg2"/>
                </a:solidFill>
              </a:rPr>
              <a:t>For now- landlords should continue to use the current system  </a:t>
            </a:r>
          </a:p>
        </p:txBody>
      </p:sp>
    </p:spTree>
    <p:extLst>
      <p:ext uri="{BB962C8B-B14F-4D97-AF65-F5344CB8AC3E}">
        <p14:creationId xmlns:p14="http://schemas.microsoft.com/office/powerpoint/2010/main" val="1738067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2706D-1458-BB69-BCA4-672640DDBA4F}"/>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1948B86A-4AA3-DE28-4D1F-509C433AA690}"/>
              </a:ext>
            </a:extLst>
          </p:cNvPr>
          <p:cNvSpPr txBox="1">
            <a:spLocks/>
          </p:cNvSpPr>
          <p:nvPr/>
        </p:nvSpPr>
        <p:spPr>
          <a:xfrm>
            <a:off x="1260616" y="548727"/>
            <a:ext cx="10564090" cy="812816"/>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US" sz="5400" b="1" dirty="0">
                <a:solidFill>
                  <a:srgbClr val="F2611B"/>
                </a:solidFill>
                <a:latin typeface="Roboto" panose="02000000000000000000" pitchFamily="2" charset="0"/>
                <a:ea typeface="Roboto" panose="02000000000000000000" pitchFamily="2" charset="0"/>
                <a:sym typeface="Helvetica Neue"/>
              </a:rPr>
              <a:t>Key dates: phase 2 </a:t>
            </a:r>
          </a:p>
        </p:txBody>
      </p:sp>
      <p:pic>
        <p:nvPicPr>
          <p:cNvPr id="27" name="Picture 26">
            <a:extLst>
              <a:ext uri="{FF2B5EF4-FFF2-40B4-BE49-F238E27FC236}">
                <a16:creationId xmlns:a16="http://schemas.microsoft.com/office/drawing/2014/main" id="{CE9A6D59-FC15-2679-FA48-80C90E3D2C87}"/>
              </a:ext>
            </a:extLst>
          </p:cNvPr>
          <p:cNvPicPr>
            <a:picLocks noChangeAspect="1"/>
          </p:cNvPicPr>
          <p:nvPr/>
        </p:nvPicPr>
        <p:blipFill>
          <a:blip r:embed="rId3">
            <a:biLevel thresh="25000"/>
          </a:blip>
          <a:stretch>
            <a:fillRect/>
          </a:stretch>
        </p:blipFill>
        <p:spPr>
          <a:xfrm>
            <a:off x="516111" y="566593"/>
            <a:ext cx="595397" cy="755354"/>
          </a:xfrm>
          <a:prstGeom prst="rect">
            <a:avLst/>
          </a:prstGeom>
        </p:spPr>
      </p:pic>
      <p:sp>
        <p:nvSpPr>
          <p:cNvPr id="17" name="Content Placeholder 2">
            <a:extLst>
              <a:ext uri="{FF2B5EF4-FFF2-40B4-BE49-F238E27FC236}">
                <a16:creationId xmlns:a16="http://schemas.microsoft.com/office/drawing/2014/main" id="{327F6273-6F4A-9532-CF0A-9086805F5DFA}"/>
              </a:ext>
            </a:extLst>
          </p:cNvPr>
          <p:cNvSpPr txBox="1">
            <a:spLocks/>
          </p:cNvSpPr>
          <p:nvPr/>
        </p:nvSpPr>
        <p:spPr>
          <a:xfrm>
            <a:off x="9607844" y="6266986"/>
            <a:ext cx="1546249" cy="193899"/>
          </a:xfrm>
          <a:prstGeom prst="rect">
            <a:avLst/>
          </a:prstGeom>
        </p:spPr>
        <p:txBody>
          <a:bodyPr vert="horz" wrap="square" lIns="0" tIns="0" rIns="0" bIns="0" rtlCol="0" anchor="ctr"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defRPr/>
            </a:pPr>
            <a:r>
              <a:rPr lang="en-US" sz="1400" b="1" kern="0" spc="100" err="1">
                <a:solidFill>
                  <a:schemeClr val="bg1"/>
                </a:solidFill>
                <a:latin typeface="Roboto" panose="02000000000000000000" pitchFamily="2" charset="0"/>
                <a:ea typeface="Roboto" panose="02000000000000000000" pitchFamily="2" charset="0"/>
                <a:sym typeface="Helvetica Neue"/>
              </a:rPr>
              <a:t>www.nrla.org.uk</a:t>
            </a:r>
            <a:endParaRPr lang="en-US" sz="1400" b="1" kern="0" spc="100">
              <a:solidFill>
                <a:schemeClr val="bg1"/>
              </a:solidFill>
              <a:latin typeface="Roboto" panose="02000000000000000000" pitchFamily="2" charset="0"/>
              <a:ea typeface="Roboto" panose="02000000000000000000" pitchFamily="2" charset="0"/>
              <a:sym typeface="Helvetica Neue"/>
            </a:endParaRPr>
          </a:p>
        </p:txBody>
      </p:sp>
      <p:cxnSp>
        <p:nvCxnSpPr>
          <p:cNvPr id="4" name="Straight Connector 3">
            <a:extLst>
              <a:ext uri="{FF2B5EF4-FFF2-40B4-BE49-F238E27FC236}">
                <a16:creationId xmlns:a16="http://schemas.microsoft.com/office/drawing/2014/main" id="{E1C34A99-68F7-9EDD-FADA-D1D5A17C96DB}"/>
              </a:ext>
            </a:extLst>
          </p:cNvPr>
          <p:cNvCxnSpPr/>
          <p:nvPr/>
        </p:nvCxnSpPr>
        <p:spPr>
          <a:xfrm>
            <a:off x="497538" y="4005944"/>
            <a:ext cx="11150176" cy="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AE406FF4-1ACA-9919-F5C1-F46272ABCA82}"/>
              </a:ext>
            </a:extLst>
          </p:cNvPr>
          <p:cNvSpPr txBox="1"/>
          <p:nvPr/>
        </p:nvSpPr>
        <p:spPr>
          <a:xfrm>
            <a:off x="562855" y="1709324"/>
            <a:ext cx="3172891" cy="1236236"/>
          </a:xfrm>
          <a:prstGeom prst="rect">
            <a:avLst/>
          </a:prstGeom>
          <a:noFill/>
        </p:spPr>
        <p:txBody>
          <a:bodyPr wrap="square">
            <a:spAutoFit/>
          </a:bodyPr>
          <a:lstStyle/>
          <a:p>
            <a:pPr>
              <a:lnSpc>
                <a:spcPct val="110000"/>
              </a:lnSpc>
              <a:spcBef>
                <a:spcPts val="0"/>
              </a:spcBef>
              <a:spcAft>
                <a:spcPts val="600"/>
              </a:spcAft>
            </a:pPr>
            <a:r>
              <a:rPr lang="en-GB" sz="1600" b="1">
                <a:solidFill>
                  <a:srgbClr val="F37423"/>
                </a:solidFill>
                <a:latin typeface="Roboto" panose="02000000000000000000" pitchFamily="2" charset="0"/>
                <a:ea typeface="Roboto" panose="02000000000000000000" pitchFamily="2" charset="0"/>
                <a:cs typeface="Roboto" panose="02000000000000000000" pitchFamily="2" charset="0"/>
              </a:rPr>
              <a:t>Spring/Summer 2026</a:t>
            </a:r>
          </a:p>
          <a:p>
            <a:pPr>
              <a:lnSpc>
                <a:spcPct val="110000"/>
              </a:lnSpc>
              <a:spcBef>
                <a:spcPts val="0"/>
              </a:spcBef>
              <a:spcAft>
                <a:spcPts val="600"/>
              </a:spcAft>
            </a:pPr>
            <a:r>
              <a:rPr lang="en-GB" sz="1600">
                <a:solidFill>
                  <a:schemeClr val="bg1"/>
                </a:solidFill>
                <a:latin typeface="Roboto" panose="02000000000000000000" pitchFamily="2" charset="0"/>
                <a:ea typeface="Roboto" panose="02000000000000000000" pitchFamily="2" charset="0"/>
                <a:cs typeface="Roboto" panose="02000000000000000000" pitchFamily="2" charset="0"/>
              </a:rPr>
              <a:t>Financial Penalties for Category 1 Hazards (following publication of updated guidance).</a:t>
            </a:r>
          </a:p>
        </p:txBody>
      </p:sp>
      <p:sp>
        <p:nvSpPr>
          <p:cNvPr id="10" name="TextBox 9">
            <a:extLst>
              <a:ext uri="{FF2B5EF4-FFF2-40B4-BE49-F238E27FC236}">
                <a16:creationId xmlns:a16="http://schemas.microsoft.com/office/drawing/2014/main" id="{2A5B4563-72FB-072D-1A2D-9DBF6E2B9D9E}"/>
              </a:ext>
            </a:extLst>
          </p:cNvPr>
          <p:cNvSpPr txBox="1"/>
          <p:nvPr/>
        </p:nvSpPr>
        <p:spPr>
          <a:xfrm>
            <a:off x="4645698" y="1787980"/>
            <a:ext cx="2666649" cy="1236236"/>
          </a:xfrm>
          <a:prstGeom prst="rect">
            <a:avLst/>
          </a:prstGeom>
          <a:noFill/>
        </p:spPr>
        <p:txBody>
          <a:bodyPr wrap="square">
            <a:spAutoFit/>
          </a:bodyPr>
          <a:lstStyle/>
          <a:p>
            <a:pPr algn="just">
              <a:lnSpc>
                <a:spcPct val="110000"/>
              </a:lnSpc>
              <a:spcBef>
                <a:spcPts val="0"/>
              </a:spcBef>
              <a:spcAft>
                <a:spcPts val="600"/>
              </a:spcAft>
            </a:pPr>
            <a:r>
              <a:rPr lang="en-GB" sz="1600" b="1" dirty="0">
                <a:solidFill>
                  <a:srgbClr val="F37423"/>
                </a:solidFill>
                <a:latin typeface="Roboto" panose="02000000000000000000" pitchFamily="2" charset="0"/>
                <a:ea typeface="Roboto" panose="02000000000000000000" pitchFamily="2" charset="0"/>
                <a:cs typeface="Roboto" panose="02000000000000000000" pitchFamily="2" charset="0"/>
              </a:rPr>
              <a:t>From 15 December 2026</a:t>
            </a:r>
          </a:p>
          <a:p>
            <a:pPr>
              <a:lnSpc>
                <a:spcPct val="110000"/>
              </a:lnSpc>
              <a:spcBef>
                <a:spcPts val="0"/>
              </a:spcBef>
              <a:spcAft>
                <a:spcPts val="600"/>
              </a:spcAft>
            </a:pPr>
            <a:r>
              <a:rPr lang="en-GB" sz="1600" dirty="0">
                <a:solidFill>
                  <a:schemeClr val="bg1"/>
                </a:solidFill>
                <a:latin typeface="Roboto" panose="02000000000000000000" pitchFamily="2" charset="0"/>
                <a:ea typeface="Roboto" panose="02000000000000000000" pitchFamily="2" charset="0"/>
                <a:cs typeface="Roboto" panose="02000000000000000000" pitchFamily="2" charset="0"/>
              </a:rPr>
              <a:t>PRS database roll-out begins – starting in the West Midlands</a:t>
            </a:r>
          </a:p>
        </p:txBody>
      </p:sp>
      <p:sp>
        <p:nvSpPr>
          <p:cNvPr id="13" name="TextBox 12">
            <a:extLst>
              <a:ext uri="{FF2B5EF4-FFF2-40B4-BE49-F238E27FC236}">
                <a16:creationId xmlns:a16="http://schemas.microsoft.com/office/drawing/2014/main" id="{857C1A4E-7197-3B68-EAFC-1A65FBBE5A17}"/>
              </a:ext>
            </a:extLst>
          </p:cNvPr>
          <p:cNvSpPr txBox="1"/>
          <p:nvPr/>
        </p:nvSpPr>
        <p:spPr>
          <a:xfrm>
            <a:off x="6096000" y="5175197"/>
            <a:ext cx="2222090" cy="1236236"/>
          </a:xfrm>
          <a:prstGeom prst="rect">
            <a:avLst/>
          </a:prstGeom>
          <a:noFill/>
        </p:spPr>
        <p:txBody>
          <a:bodyPr wrap="square">
            <a:spAutoFit/>
          </a:bodyPr>
          <a:lstStyle/>
          <a:p>
            <a:pPr>
              <a:lnSpc>
                <a:spcPct val="110000"/>
              </a:lnSpc>
              <a:spcBef>
                <a:spcPts val="0"/>
              </a:spcBef>
              <a:spcAft>
                <a:spcPts val="600"/>
              </a:spcAft>
            </a:pPr>
            <a:r>
              <a:rPr lang="en-GB" sz="1600" b="1">
                <a:solidFill>
                  <a:srgbClr val="F37423"/>
                </a:solidFill>
                <a:latin typeface="Roboto" panose="02000000000000000000" pitchFamily="2" charset="0"/>
                <a:ea typeface="Roboto" panose="02000000000000000000" pitchFamily="2" charset="0"/>
                <a:cs typeface="Roboto" panose="02000000000000000000" pitchFamily="2" charset="0"/>
              </a:rPr>
              <a:t> April 2027</a:t>
            </a:r>
            <a:endParaRPr lang="en-GB" sz="1600">
              <a:solidFill>
                <a:srgbClr val="F37423"/>
              </a:solidFill>
              <a:latin typeface="Roboto" panose="02000000000000000000" pitchFamily="2" charset="0"/>
              <a:ea typeface="Roboto" panose="02000000000000000000" pitchFamily="2" charset="0"/>
              <a:cs typeface="Roboto" panose="02000000000000000000" pitchFamily="2" charset="0"/>
            </a:endParaRPr>
          </a:p>
          <a:p>
            <a:pPr>
              <a:lnSpc>
                <a:spcPct val="110000"/>
              </a:lnSpc>
              <a:spcBef>
                <a:spcPts val="0"/>
              </a:spcBef>
              <a:spcAft>
                <a:spcPts val="600"/>
              </a:spcAft>
            </a:pPr>
            <a:r>
              <a:rPr lang="en-GB" sz="1600">
                <a:solidFill>
                  <a:schemeClr val="bg1"/>
                </a:solidFill>
                <a:latin typeface="Roboto" panose="02000000000000000000" pitchFamily="2" charset="0"/>
                <a:ea typeface="Roboto" panose="02000000000000000000" pitchFamily="2" charset="0"/>
                <a:cs typeface="Roboto" panose="02000000000000000000" pitchFamily="2" charset="0"/>
              </a:rPr>
              <a:t>Government expects end-to-end digitisation of the courts.</a:t>
            </a:r>
          </a:p>
        </p:txBody>
      </p:sp>
      <p:sp>
        <p:nvSpPr>
          <p:cNvPr id="16" name="TextBox 15">
            <a:extLst>
              <a:ext uri="{FF2B5EF4-FFF2-40B4-BE49-F238E27FC236}">
                <a16:creationId xmlns:a16="http://schemas.microsoft.com/office/drawing/2014/main" id="{7044695F-1D77-30EE-0EC4-3E421077D126}"/>
              </a:ext>
            </a:extLst>
          </p:cNvPr>
          <p:cNvSpPr txBox="1"/>
          <p:nvPr/>
        </p:nvSpPr>
        <p:spPr>
          <a:xfrm>
            <a:off x="7915861" y="1693422"/>
            <a:ext cx="3372623" cy="1236236"/>
          </a:xfrm>
          <a:prstGeom prst="rect">
            <a:avLst/>
          </a:prstGeom>
          <a:noFill/>
        </p:spPr>
        <p:txBody>
          <a:bodyPr wrap="square">
            <a:spAutoFit/>
          </a:bodyPr>
          <a:lstStyle/>
          <a:p>
            <a:pPr>
              <a:lnSpc>
                <a:spcPct val="110000"/>
              </a:lnSpc>
              <a:spcBef>
                <a:spcPts val="0"/>
              </a:spcBef>
              <a:spcAft>
                <a:spcPts val="600"/>
              </a:spcAft>
            </a:pPr>
            <a:r>
              <a:rPr lang="en-GB" sz="1600" b="1">
                <a:solidFill>
                  <a:srgbClr val="F37423"/>
                </a:solidFill>
                <a:latin typeface="Roboto" panose="02000000000000000000" pitchFamily="2" charset="0"/>
                <a:ea typeface="Roboto" panose="02000000000000000000" pitchFamily="2" charset="0"/>
                <a:cs typeface="Roboto" panose="02000000000000000000" pitchFamily="2" charset="0"/>
              </a:rPr>
              <a:t>2028</a:t>
            </a:r>
            <a:endParaRPr lang="en-GB" sz="1600">
              <a:solidFill>
                <a:srgbClr val="F37423"/>
              </a:solidFill>
              <a:latin typeface="Roboto" panose="02000000000000000000" pitchFamily="2" charset="0"/>
              <a:ea typeface="Roboto" panose="02000000000000000000" pitchFamily="2" charset="0"/>
              <a:cs typeface="Roboto" panose="02000000000000000000" pitchFamily="2" charset="0"/>
            </a:endParaRPr>
          </a:p>
          <a:p>
            <a:pPr>
              <a:lnSpc>
                <a:spcPct val="110000"/>
              </a:lnSpc>
              <a:spcBef>
                <a:spcPts val="0"/>
              </a:spcBef>
              <a:spcAft>
                <a:spcPts val="600"/>
              </a:spcAft>
            </a:pPr>
            <a:r>
              <a:rPr lang="en-GB" sz="1600">
                <a:solidFill>
                  <a:schemeClr val="bg1"/>
                </a:solidFill>
                <a:latin typeface="Roboto" panose="02000000000000000000" pitchFamily="2" charset="0"/>
                <a:ea typeface="Roboto" panose="02000000000000000000" pitchFamily="2" charset="0"/>
                <a:cs typeface="Roboto" panose="02000000000000000000" pitchFamily="2" charset="0"/>
              </a:rPr>
              <a:t>Expected date for mandatory sign-up to the PRS Landlord Ombudsman.</a:t>
            </a:r>
            <a:endParaRPr lang="en-GB" sz="180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8" name="Oval 17">
            <a:extLst>
              <a:ext uri="{FF2B5EF4-FFF2-40B4-BE49-F238E27FC236}">
                <a16:creationId xmlns:a16="http://schemas.microsoft.com/office/drawing/2014/main" id="{474FD21F-AD38-0C6C-8277-EB8E80ADE72C}"/>
              </a:ext>
            </a:extLst>
          </p:cNvPr>
          <p:cNvSpPr/>
          <p:nvPr/>
        </p:nvSpPr>
        <p:spPr>
          <a:xfrm>
            <a:off x="737027" y="3848104"/>
            <a:ext cx="323370" cy="315680"/>
          </a:xfrm>
          <a:prstGeom prst="ellipse">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 name="Straight Connector 19">
            <a:extLst>
              <a:ext uri="{FF2B5EF4-FFF2-40B4-BE49-F238E27FC236}">
                <a16:creationId xmlns:a16="http://schemas.microsoft.com/office/drawing/2014/main" id="{9CCB9FEF-1384-1E46-BCD6-06AA23E88E2C}"/>
              </a:ext>
            </a:extLst>
          </p:cNvPr>
          <p:cNvCxnSpPr>
            <a:cxnSpLocks/>
            <a:endCxn id="18" idx="0"/>
          </p:cNvCxnSpPr>
          <p:nvPr/>
        </p:nvCxnSpPr>
        <p:spPr>
          <a:xfrm>
            <a:off x="898712" y="2945560"/>
            <a:ext cx="0" cy="902544"/>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22" name="Oval 21">
            <a:extLst>
              <a:ext uri="{FF2B5EF4-FFF2-40B4-BE49-F238E27FC236}">
                <a16:creationId xmlns:a16="http://schemas.microsoft.com/office/drawing/2014/main" id="{07B7B225-BEED-7A11-4C57-5B30B0345C90}"/>
              </a:ext>
            </a:extLst>
          </p:cNvPr>
          <p:cNvSpPr/>
          <p:nvPr/>
        </p:nvSpPr>
        <p:spPr>
          <a:xfrm>
            <a:off x="4645698" y="3858011"/>
            <a:ext cx="323370" cy="315680"/>
          </a:xfrm>
          <a:prstGeom prst="ellipse">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3" name="Straight Connector 22">
            <a:extLst>
              <a:ext uri="{FF2B5EF4-FFF2-40B4-BE49-F238E27FC236}">
                <a16:creationId xmlns:a16="http://schemas.microsoft.com/office/drawing/2014/main" id="{758B1630-F1AC-DD1F-B01B-6206816487B5}"/>
              </a:ext>
            </a:extLst>
          </p:cNvPr>
          <p:cNvCxnSpPr>
            <a:cxnSpLocks/>
            <a:endCxn id="22" idx="0"/>
          </p:cNvCxnSpPr>
          <p:nvPr/>
        </p:nvCxnSpPr>
        <p:spPr>
          <a:xfrm>
            <a:off x="4807383" y="2955467"/>
            <a:ext cx="0" cy="902544"/>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24" name="Oval 23">
            <a:extLst>
              <a:ext uri="{FF2B5EF4-FFF2-40B4-BE49-F238E27FC236}">
                <a16:creationId xmlns:a16="http://schemas.microsoft.com/office/drawing/2014/main" id="{0ACDBE61-5F32-FA06-CC2C-3260DDDF82CD}"/>
              </a:ext>
            </a:extLst>
          </p:cNvPr>
          <p:cNvSpPr/>
          <p:nvPr/>
        </p:nvSpPr>
        <p:spPr>
          <a:xfrm>
            <a:off x="7915860" y="3848104"/>
            <a:ext cx="323370" cy="315680"/>
          </a:xfrm>
          <a:prstGeom prst="ellipse">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Connector 24">
            <a:extLst>
              <a:ext uri="{FF2B5EF4-FFF2-40B4-BE49-F238E27FC236}">
                <a16:creationId xmlns:a16="http://schemas.microsoft.com/office/drawing/2014/main" id="{96A9E680-E15A-343C-F2CC-244A710B1CE7}"/>
              </a:ext>
            </a:extLst>
          </p:cNvPr>
          <p:cNvCxnSpPr>
            <a:cxnSpLocks/>
            <a:endCxn id="24" idx="0"/>
          </p:cNvCxnSpPr>
          <p:nvPr/>
        </p:nvCxnSpPr>
        <p:spPr>
          <a:xfrm>
            <a:off x="8077545" y="2945560"/>
            <a:ext cx="0" cy="902544"/>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30" name="Oval 29">
            <a:extLst>
              <a:ext uri="{FF2B5EF4-FFF2-40B4-BE49-F238E27FC236}">
                <a16:creationId xmlns:a16="http://schemas.microsoft.com/office/drawing/2014/main" id="{A1913F2D-CB2C-A7C7-8A56-43414359BD10}"/>
              </a:ext>
            </a:extLst>
          </p:cNvPr>
          <p:cNvSpPr/>
          <p:nvPr/>
        </p:nvSpPr>
        <p:spPr>
          <a:xfrm rot="10800000">
            <a:off x="2530303" y="3858011"/>
            <a:ext cx="323370" cy="315680"/>
          </a:xfrm>
          <a:prstGeom prst="ellipse">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1" name="Straight Connector 30">
            <a:extLst>
              <a:ext uri="{FF2B5EF4-FFF2-40B4-BE49-F238E27FC236}">
                <a16:creationId xmlns:a16="http://schemas.microsoft.com/office/drawing/2014/main" id="{D15E9AEC-D8BC-73D5-DF92-A979452F6C49}"/>
              </a:ext>
            </a:extLst>
          </p:cNvPr>
          <p:cNvCxnSpPr>
            <a:cxnSpLocks/>
            <a:endCxn id="30" idx="0"/>
          </p:cNvCxnSpPr>
          <p:nvPr/>
        </p:nvCxnSpPr>
        <p:spPr>
          <a:xfrm rot="10800000">
            <a:off x="2691988" y="4173691"/>
            <a:ext cx="0" cy="902544"/>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34" name="Oval 33">
            <a:extLst>
              <a:ext uri="{FF2B5EF4-FFF2-40B4-BE49-F238E27FC236}">
                <a16:creationId xmlns:a16="http://schemas.microsoft.com/office/drawing/2014/main" id="{D9583300-B2FC-3409-0D9C-E7BDAF0438DB}"/>
              </a:ext>
            </a:extLst>
          </p:cNvPr>
          <p:cNvSpPr/>
          <p:nvPr/>
        </p:nvSpPr>
        <p:spPr>
          <a:xfrm rot="10800000">
            <a:off x="6254190" y="3848104"/>
            <a:ext cx="323370" cy="315680"/>
          </a:xfrm>
          <a:prstGeom prst="ellipse">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5" name="Straight Connector 34">
            <a:extLst>
              <a:ext uri="{FF2B5EF4-FFF2-40B4-BE49-F238E27FC236}">
                <a16:creationId xmlns:a16="http://schemas.microsoft.com/office/drawing/2014/main" id="{ADB7D13C-0E30-AE92-DCCD-112925DFC99E}"/>
              </a:ext>
            </a:extLst>
          </p:cNvPr>
          <p:cNvCxnSpPr>
            <a:cxnSpLocks/>
            <a:endCxn id="34" idx="0"/>
          </p:cNvCxnSpPr>
          <p:nvPr/>
        </p:nvCxnSpPr>
        <p:spPr>
          <a:xfrm rot="10800000">
            <a:off x="6415875" y="4163784"/>
            <a:ext cx="0" cy="902544"/>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520A91A9-F27D-7924-A940-AE4154F9C708}"/>
              </a:ext>
            </a:extLst>
          </p:cNvPr>
          <p:cNvSpPr txBox="1"/>
          <p:nvPr/>
        </p:nvSpPr>
        <p:spPr>
          <a:xfrm>
            <a:off x="2408159" y="5148676"/>
            <a:ext cx="2666649" cy="1236236"/>
          </a:xfrm>
          <a:prstGeom prst="rect">
            <a:avLst/>
          </a:prstGeom>
          <a:noFill/>
        </p:spPr>
        <p:txBody>
          <a:bodyPr wrap="square">
            <a:spAutoFit/>
          </a:bodyPr>
          <a:lstStyle/>
          <a:p>
            <a:pPr algn="just">
              <a:lnSpc>
                <a:spcPct val="110000"/>
              </a:lnSpc>
              <a:spcBef>
                <a:spcPts val="0"/>
              </a:spcBef>
              <a:spcAft>
                <a:spcPts val="600"/>
              </a:spcAft>
            </a:pPr>
            <a:r>
              <a:rPr lang="en-GB" sz="1600" b="1">
                <a:solidFill>
                  <a:srgbClr val="F37423"/>
                </a:solidFill>
                <a:latin typeface="Roboto" panose="02000000000000000000" pitchFamily="2" charset="0"/>
                <a:ea typeface="Roboto" panose="02000000000000000000" pitchFamily="2" charset="0"/>
                <a:cs typeface="Roboto" panose="02000000000000000000" pitchFamily="2" charset="0"/>
              </a:rPr>
              <a:t>31 July 2026</a:t>
            </a:r>
          </a:p>
          <a:p>
            <a:pPr>
              <a:lnSpc>
                <a:spcPct val="110000"/>
              </a:lnSpc>
              <a:spcBef>
                <a:spcPts val="0"/>
              </a:spcBef>
              <a:spcAft>
                <a:spcPts val="600"/>
              </a:spcAft>
            </a:pPr>
            <a:r>
              <a:rPr lang="en-GB" sz="1600">
                <a:solidFill>
                  <a:schemeClr val="bg1"/>
                </a:solidFill>
                <a:latin typeface="Roboto" panose="02000000000000000000" pitchFamily="2" charset="0"/>
                <a:ea typeface="Roboto" panose="02000000000000000000" pitchFamily="2" charset="0"/>
                <a:cs typeface="Roboto" panose="02000000000000000000" pitchFamily="2" charset="0"/>
              </a:rPr>
              <a:t>Deadline for applications to court for possession under Section 21.</a:t>
            </a:r>
          </a:p>
        </p:txBody>
      </p:sp>
    </p:spTree>
    <p:extLst>
      <p:ext uri="{BB962C8B-B14F-4D97-AF65-F5344CB8AC3E}">
        <p14:creationId xmlns:p14="http://schemas.microsoft.com/office/powerpoint/2010/main" val="21326158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9B796-84A6-E775-0720-19E73ACB68B2}"/>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F22957A4-5BAC-FCB1-C188-3CF08B02306D}"/>
              </a:ext>
            </a:extLst>
          </p:cNvPr>
          <p:cNvSpPr txBox="1">
            <a:spLocks/>
          </p:cNvSpPr>
          <p:nvPr/>
        </p:nvSpPr>
        <p:spPr>
          <a:xfrm>
            <a:off x="296644" y="1010445"/>
            <a:ext cx="6817519" cy="521062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spcBef>
                <a:spcPts val="0"/>
              </a:spcBef>
              <a:spcAft>
                <a:spcPts val="600"/>
              </a:spcAft>
              <a:buNone/>
              <a:defRPr/>
            </a:pPr>
            <a:r>
              <a:rPr lang="en-GB" sz="1200" b="1" dirty="0">
                <a:solidFill>
                  <a:srgbClr val="F2611B"/>
                </a:solidFill>
                <a:latin typeface="Roboto" panose="02000000000000000000" pitchFamily="2" charset="0"/>
                <a:ea typeface="Roboto" panose="02000000000000000000" pitchFamily="2" charset="0"/>
                <a:cs typeface="Roboto" panose="02000000000000000000" pitchFamily="2" charset="0"/>
                <a:sym typeface="Helvetica Neue"/>
              </a:rPr>
              <a:t>Decent Homes Standard</a:t>
            </a:r>
          </a:p>
          <a:p>
            <a:pPr algn="just">
              <a:lnSpc>
                <a:spcPct val="110000"/>
              </a:lnSpc>
              <a:spcBef>
                <a:spcPts val="0"/>
              </a:spcBef>
              <a:spcAft>
                <a:spcPts val="600"/>
              </a:spcAft>
              <a:defRPr/>
            </a:pPr>
            <a:r>
              <a:rPr lang="en-GB" sz="12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New standard will require “reasonably modern facilities” and homes in a “reasonable state of repair.”  </a:t>
            </a:r>
            <a:r>
              <a:rPr lang="en-GB" sz="1200" b="1"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Not expected to apply before 2035.</a:t>
            </a:r>
          </a:p>
          <a:p>
            <a:pPr algn="just">
              <a:lnSpc>
                <a:spcPct val="110000"/>
              </a:lnSpc>
              <a:spcBef>
                <a:spcPts val="0"/>
              </a:spcBef>
              <a:spcAft>
                <a:spcPts val="600"/>
              </a:spcAft>
              <a:defRPr/>
            </a:pPr>
            <a:endParaRPr lang="en-GB" sz="1200" b="1" dirty="0">
              <a:solidFill>
                <a:srgbClr val="F37936"/>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gn="just">
              <a:lnSpc>
                <a:spcPct val="110000"/>
              </a:lnSpc>
              <a:spcBef>
                <a:spcPts val="0"/>
              </a:spcBef>
              <a:spcAft>
                <a:spcPts val="600"/>
              </a:spcAft>
              <a:buNone/>
              <a:defRPr/>
            </a:pPr>
            <a:r>
              <a:rPr lang="en-GB" sz="1200" b="1" dirty="0">
                <a:solidFill>
                  <a:srgbClr val="F2611B"/>
                </a:solidFill>
                <a:latin typeface="Roboto" panose="02000000000000000000" pitchFamily="2" charset="0"/>
                <a:ea typeface="Roboto" panose="02000000000000000000" pitchFamily="2" charset="0"/>
                <a:cs typeface="Roboto" panose="02000000000000000000" pitchFamily="2" charset="0"/>
                <a:sym typeface="Helvetica Neue"/>
              </a:rPr>
              <a:t>Awaab’s Law</a:t>
            </a:r>
          </a:p>
          <a:p>
            <a:pPr algn="just">
              <a:lnSpc>
                <a:spcPct val="110000"/>
              </a:lnSpc>
              <a:spcBef>
                <a:spcPts val="0"/>
              </a:spcBef>
              <a:spcAft>
                <a:spcPts val="600"/>
              </a:spcAft>
              <a:defRPr/>
            </a:pPr>
            <a:r>
              <a:rPr lang="en-GB" sz="12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Address damp and mould issues within set timeframes, as well as new standards on emergency repairs. </a:t>
            </a:r>
            <a:r>
              <a:rPr lang="en-GB" sz="1200" b="1"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Pending consultation. </a:t>
            </a:r>
            <a:r>
              <a:rPr lang="en-GB" sz="12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Already rolled out for social landlords since October 2025 and requires social landlords to address emergency hazards within 24 hours, investigate significant damp and mould hazards within 10 working days and make the property safe within 5 working days. This framework might form a blueprint for the consultation for the PRS.  </a:t>
            </a:r>
            <a:r>
              <a:rPr lang="en-GB" sz="1200" b="1"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 </a:t>
            </a:r>
          </a:p>
          <a:p>
            <a:pPr algn="just">
              <a:lnSpc>
                <a:spcPct val="110000"/>
              </a:lnSpc>
              <a:spcBef>
                <a:spcPts val="0"/>
              </a:spcBef>
              <a:spcAft>
                <a:spcPts val="600"/>
              </a:spcAft>
              <a:defRPr/>
            </a:pPr>
            <a:endParaRPr lang="en-GB" sz="1200" b="1"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gn="just">
              <a:lnSpc>
                <a:spcPct val="110000"/>
              </a:lnSpc>
              <a:spcBef>
                <a:spcPts val="0"/>
              </a:spcBef>
              <a:spcAft>
                <a:spcPts val="600"/>
              </a:spcAft>
              <a:buNone/>
              <a:defRPr/>
            </a:pPr>
            <a:r>
              <a:rPr lang="en-GB" sz="1200" b="1" dirty="0">
                <a:solidFill>
                  <a:srgbClr val="F2611B"/>
                </a:solidFill>
                <a:latin typeface="Roboto" panose="02000000000000000000" pitchFamily="2" charset="0"/>
                <a:ea typeface="Roboto" panose="02000000000000000000" pitchFamily="2" charset="0"/>
                <a:cs typeface="Roboto" panose="02000000000000000000" pitchFamily="2" charset="0"/>
                <a:sym typeface="Helvetica Neue"/>
              </a:rPr>
              <a:t>Ombudsman</a:t>
            </a:r>
          </a:p>
          <a:p>
            <a:pPr algn="just">
              <a:lnSpc>
                <a:spcPct val="110000"/>
              </a:lnSpc>
              <a:spcBef>
                <a:spcPts val="0"/>
              </a:spcBef>
              <a:spcAft>
                <a:spcPts val="600"/>
              </a:spcAft>
              <a:defRPr/>
            </a:pPr>
            <a:r>
              <a:rPr lang="en-GB" sz="12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New Ombudsman introduced under RRA. Sign up to the new Ombudsman, for a fee, before a property is let</a:t>
            </a:r>
          </a:p>
          <a:p>
            <a:pPr algn="just">
              <a:lnSpc>
                <a:spcPct val="110000"/>
              </a:lnSpc>
              <a:spcBef>
                <a:spcPts val="0"/>
              </a:spcBef>
              <a:spcAft>
                <a:spcPts val="600"/>
              </a:spcAft>
              <a:defRPr/>
            </a:pPr>
            <a:r>
              <a:rPr lang="en-GB" sz="12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All private landlords in England will be legally required to join, regardless of portfolio size and how the property managed i.e. self managed or via a letting agent</a:t>
            </a:r>
          </a:p>
          <a:p>
            <a:pPr algn="just">
              <a:lnSpc>
                <a:spcPct val="110000"/>
              </a:lnSpc>
              <a:spcBef>
                <a:spcPts val="0"/>
              </a:spcBef>
              <a:spcAft>
                <a:spcPts val="600"/>
              </a:spcAft>
              <a:defRPr/>
            </a:pPr>
            <a:r>
              <a:rPr lang="en-GB" sz="12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The Ombudsman will deal with disputes and will require secondary legislation. Will have powers to compel landlords to issue an apology, provide information, taken remedial action, and/or pay compensation to tenants.   </a:t>
            </a:r>
            <a:r>
              <a:rPr lang="en-GB" sz="1200" b="1"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Ombudsman – Expected 2028</a:t>
            </a:r>
          </a:p>
          <a:p>
            <a:pPr algn="just">
              <a:lnSpc>
                <a:spcPct val="110000"/>
              </a:lnSpc>
              <a:spcBef>
                <a:spcPts val="0"/>
              </a:spcBef>
              <a:spcAft>
                <a:spcPts val="600"/>
              </a:spcAft>
              <a:defRPr/>
            </a:pPr>
            <a:r>
              <a:rPr lang="en-GB" sz="1200" b="1"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Who will run it?- </a:t>
            </a:r>
            <a:r>
              <a:rPr lang="en-GB" sz="12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rPr>
              <a:t>No final decision confirmed, but likely to be the existing Housing Ombudsman Service (who currently deals with social sector complaints). </a:t>
            </a:r>
          </a:p>
          <a:p>
            <a:pPr algn="just">
              <a:lnSpc>
                <a:spcPct val="110000"/>
              </a:lnSpc>
              <a:spcBef>
                <a:spcPts val="0"/>
              </a:spcBef>
              <a:spcAft>
                <a:spcPts val="600"/>
              </a:spcAft>
              <a:defRPr/>
            </a:pPr>
            <a:endParaRPr lang="en-GB" sz="1200" b="1"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gn="just">
              <a:lnSpc>
                <a:spcPct val="110000"/>
              </a:lnSpc>
              <a:spcBef>
                <a:spcPts val="0"/>
              </a:spcBef>
              <a:spcAft>
                <a:spcPts val="600"/>
              </a:spcAft>
              <a:buNone/>
              <a:defRPr/>
            </a:pPr>
            <a:endParaRPr lang="en-GB" sz="1200" b="1"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nSpc>
                <a:spcPct val="110000"/>
              </a:lnSpc>
              <a:spcBef>
                <a:spcPts val="0"/>
              </a:spcBef>
              <a:spcAft>
                <a:spcPts val="600"/>
              </a:spcAft>
              <a:buNone/>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marL="0" indent="0">
              <a:lnSpc>
                <a:spcPct val="110000"/>
              </a:lnSpc>
              <a:spcBef>
                <a:spcPts val="0"/>
              </a:spcBef>
              <a:spcAft>
                <a:spcPts val="600"/>
              </a:spcAft>
              <a:buNone/>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marL="0" indent="0">
              <a:lnSpc>
                <a:spcPct val="110000"/>
              </a:lnSpc>
              <a:spcBef>
                <a:spcPts val="0"/>
              </a:spcBef>
              <a:spcAft>
                <a:spcPts val="600"/>
              </a:spcAft>
              <a:buNone/>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163B54">
                  <a:lumMod val="95000"/>
                  <a:lumOff val="5000"/>
                </a:srgbClr>
              </a:solidFill>
              <a:latin typeface="Source Sans Pro" panose="020B0503030403020204" pitchFamily="34" charset="0"/>
              <a:ea typeface="Source Sans Pro" panose="020B0503030403020204" pitchFamily="34" charset="0"/>
              <a:sym typeface="Helvetica Neue"/>
            </a:endParaRPr>
          </a:p>
        </p:txBody>
      </p:sp>
      <p:sp>
        <p:nvSpPr>
          <p:cNvPr id="3" name="Title 1">
            <a:extLst>
              <a:ext uri="{FF2B5EF4-FFF2-40B4-BE49-F238E27FC236}">
                <a16:creationId xmlns:a16="http://schemas.microsoft.com/office/drawing/2014/main" id="{8F96A231-7F5B-3D9F-D6D2-2346E6546AAD}"/>
              </a:ext>
            </a:extLst>
          </p:cNvPr>
          <p:cNvSpPr txBox="1">
            <a:spLocks/>
          </p:cNvSpPr>
          <p:nvPr/>
        </p:nvSpPr>
        <p:spPr>
          <a:xfrm>
            <a:off x="746058" y="-510469"/>
            <a:ext cx="6651276" cy="1325563"/>
          </a:xfrm>
          <a:prstGeom prst="rect">
            <a:avLst/>
          </a:prstGeom>
        </p:spPr>
        <p:txBody>
          <a:bodyPr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GB" sz="3200" b="1" dirty="0">
                <a:solidFill>
                  <a:srgbClr val="F2611B"/>
                </a:solidFill>
                <a:latin typeface="Roboto" panose="02000000000000000000" pitchFamily="2" charset="0"/>
                <a:ea typeface="Roboto" panose="02000000000000000000" pitchFamily="2" charset="0"/>
                <a:cs typeface="Roboto" panose="02000000000000000000" pitchFamily="2" charset="0"/>
                <a:sym typeface="Helvetica Neue"/>
              </a:rPr>
              <a:t>Standards</a:t>
            </a:r>
            <a:endParaRPr lang="en-GB" sz="3200" b="1" dirty="0">
              <a:solidFill>
                <a:srgbClr val="F2611B"/>
              </a:solidFill>
              <a:latin typeface="Source Sans Pro" panose="020B0503030403020204" pitchFamily="34" charset="0"/>
              <a:ea typeface="Source Sans Pro" panose="020B0503030403020204" pitchFamily="34" charset="0"/>
              <a:sym typeface="Helvetica Neue"/>
            </a:endParaRPr>
          </a:p>
        </p:txBody>
      </p:sp>
      <p:pic>
        <p:nvPicPr>
          <p:cNvPr id="4" name="Picture 3">
            <a:extLst>
              <a:ext uri="{FF2B5EF4-FFF2-40B4-BE49-F238E27FC236}">
                <a16:creationId xmlns:a16="http://schemas.microsoft.com/office/drawing/2014/main" id="{E6A18BEE-5C01-F502-E643-186698C67D36}"/>
              </a:ext>
            </a:extLst>
          </p:cNvPr>
          <p:cNvPicPr>
            <a:picLocks noChangeAspect="1"/>
          </p:cNvPicPr>
          <p:nvPr/>
        </p:nvPicPr>
        <p:blipFill>
          <a:blip r:embed="rId3">
            <a:biLevel thresh="25000"/>
          </a:blip>
          <a:stretch>
            <a:fillRect/>
          </a:stretch>
        </p:blipFill>
        <p:spPr>
          <a:xfrm>
            <a:off x="296644" y="247265"/>
            <a:ext cx="391343" cy="496480"/>
          </a:xfrm>
          <a:prstGeom prst="rect">
            <a:avLst/>
          </a:prstGeom>
        </p:spPr>
      </p:pic>
      <p:pic>
        <p:nvPicPr>
          <p:cNvPr id="6" name="Picture 5">
            <a:extLst>
              <a:ext uri="{FF2B5EF4-FFF2-40B4-BE49-F238E27FC236}">
                <a16:creationId xmlns:a16="http://schemas.microsoft.com/office/drawing/2014/main" id="{594A5585-F4D1-E834-698C-F8DE560E8EB7}"/>
              </a:ext>
            </a:extLst>
          </p:cNvPr>
          <p:cNvPicPr>
            <a:picLocks noChangeAspect="1"/>
          </p:cNvPicPr>
          <p:nvPr/>
        </p:nvPicPr>
        <p:blipFill>
          <a:blip r:embed="rId4"/>
          <a:stretch>
            <a:fillRect/>
          </a:stretch>
        </p:blipFill>
        <p:spPr>
          <a:xfrm>
            <a:off x="10491028" y="103153"/>
            <a:ext cx="1546249" cy="839804"/>
          </a:xfrm>
          <a:prstGeom prst="rect">
            <a:avLst/>
          </a:prstGeom>
        </p:spPr>
      </p:pic>
      <p:pic>
        <p:nvPicPr>
          <p:cNvPr id="8" name="Picture 7">
            <a:extLst>
              <a:ext uri="{FF2B5EF4-FFF2-40B4-BE49-F238E27FC236}">
                <a16:creationId xmlns:a16="http://schemas.microsoft.com/office/drawing/2014/main" id="{E4968D2F-55EC-90BC-3D3D-834D58FD73BD}"/>
              </a:ext>
            </a:extLst>
          </p:cNvPr>
          <p:cNvPicPr>
            <a:picLocks noChangeAspect="1"/>
          </p:cNvPicPr>
          <p:nvPr/>
        </p:nvPicPr>
        <p:blipFill>
          <a:blip r:embed="rId5"/>
          <a:stretch>
            <a:fillRect/>
          </a:stretch>
        </p:blipFill>
        <p:spPr>
          <a:xfrm>
            <a:off x="7455408" y="0"/>
            <a:ext cx="4736593" cy="6858000"/>
          </a:xfrm>
          <a:prstGeom prst="rect">
            <a:avLst/>
          </a:prstGeom>
        </p:spPr>
      </p:pic>
    </p:spTree>
    <p:extLst>
      <p:ext uri="{BB962C8B-B14F-4D97-AF65-F5344CB8AC3E}">
        <p14:creationId xmlns:p14="http://schemas.microsoft.com/office/powerpoint/2010/main" val="2760267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F747F-AE58-0858-7CA3-3918B575AC0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7056291-3C2E-044F-336B-83ACDDBF157B}"/>
              </a:ext>
            </a:extLst>
          </p:cNvPr>
          <p:cNvSpPr>
            <a:spLocks noGrp="1"/>
          </p:cNvSpPr>
          <p:nvPr>
            <p:ph type="body" sz="quarter" idx="10"/>
          </p:nvPr>
        </p:nvSpPr>
        <p:spPr>
          <a:xfrm>
            <a:off x="1036974" y="625950"/>
            <a:ext cx="10271249" cy="755354"/>
          </a:xfrm>
        </p:spPr>
        <p:txBody>
          <a:bodyPr>
            <a:normAutofit/>
          </a:bodyPr>
          <a:lstStyle/>
          <a:p>
            <a:r>
              <a:rPr lang="en-GB" sz="4400" dirty="0">
                <a:solidFill>
                  <a:srgbClr val="F2611B"/>
                </a:solidFill>
              </a:rPr>
              <a:t>Other Key Dates</a:t>
            </a:r>
          </a:p>
          <a:p>
            <a:endParaRPr lang="en-GB" sz="4400" dirty="0"/>
          </a:p>
        </p:txBody>
      </p:sp>
      <p:graphicFrame>
        <p:nvGraphicFramePr>
          <p:cNvPr id="6" name="Table 5">
            <a:extLst>
              <a:ext uri="{FF2B5EF4-FFF2-40B4-BE49-F238E27FC236}">
                <a16:creationId xmlns:a16="http://schemas.microsoft.com/office/drawing/2014/main" id="{8B0BA882-3C82-BE47-300D-D8EB69AEB734}"/>
              </a:ext>
            </a:extLst>
          </p:cNvPr>
          <p:cNvGraphicFramePr>
            <a:graphicFrameLocks noGrp="1"/>
          </p:cNvGraphicFramePr>
          <p:nvPr>
            <p:extLst>
              <p:ext uri="{D42A27DB-BD31-4B8C-83A1-F6EECF244321}">
                <p14:modId xmlns:p14="http://schemas.microsoft.com/office/powerpoint/2010/main" val="1441057148"/>
              </p:ext>
            </p:extLst>
          </p:nvPr>
        </p:nvGraphicFramePr>
        <p:xfrm>
          <a:off x="665644" y="1324154"/>
          <a:ext cx="10489382" cy="4423264"/>
        </p:xfrm>
        <a:graphic>
          <a:graphicData uri="http://schemas.openxmlformats.org/drawingml/2006/table">
            <a:tbl>
              <a:tblPr firstRow="1" bandRow="1">
                <a:tableStyleId>{5C22544A-7EE6-4342-B048-85BDC9FD1C3A}</a:tableStyleId>
              </a:tblPr>
              <a:tblGrid>
                <a:gridCol w="2733332">
                  <a:extLst>
                    <a:ext uri="{9D8B030D-6E8A-4147-A177-3AD203B41FA5}">
                      <a16:colId xmlns:a16="http://schemas.microsoft.com/office/drawing/2014/main" val="2986804277"/>
                    </a:ext>
                  </a:extLst>
                </a:gridCol>
                <a:gridCol w="7756050">
                  <a:extLst>
                    <a:ext uri="{9D8B030D-6E8A-4147-A177-3AD203B41FA5}">
                      <a16:colId xmlns:a16="http://schemas.microsoft.com/office/drawing/2014/main" val="1373358225"/>
                    </a:ext>
                  </a:extLst>
                </a:gridCol>
              </a:tblGrid>
              <a:tr h="613264">
                <a:tc>
                  <a:txBody>
                    <a:bodyPr/>
                    <a:lstStyle/>
                    <a:p>
                      <a:r>
                        <a:rPr lang="en-GB" sz="2000">
                          <a:latin typeface="Roboto" panose="02000000000000000000" pitchFamily="2" charset="0"/>
                          <a:ea typeface="Roboto" panose="02000000000000000000" pitchFamily="2" charset="0"/>
                          <a:cs typeface="Roboto" panose="02000000000000000000" pitchFamily="2" charset="0"/>
                        </a:rPr>
                        <a:t>Date</a:t>
                      </a:r>
                    </a:p>
                  </a:txBody>
                  <a:tcPr/>
                </a:tc>
                <a:tc>
                  <a:txBody>
                    <a:bodyPr/>
                    <a:lstStyle/>
                    <a:p>
                      <a:r>
                        <a:rPr lang="en-GB" sz="2000">
                          <a:latin typeface="Roboto" panose="02000000000000000000" pitchFamily="2" charset="0"/>
                          <a:ea typeface="Roboto" panose="02000000000000000000" pitchFamily="2" charset="0"/>
                          <a:cs typeface="Roboto" panose="02000000000000000000" pitchFamily="2" charset="0"/>
                        </a:rPr>
                        <a:t>Milestone</a:t>
                      </a:r>
                    </a:p>
                  </a:txBody>
                  <a:tcPr/>
                </a:tc>
                <a:extLst>
                  <a:ext uri="{0D108BD9-81ED-4DB2-BD59-A6C34878D82A}">
                    <a16:rowId xmlns:a16="http://schemas.microsoft.com/office/drawing/2014/main" val="1412729192"/>
                  </a:ext>
                </a:extLst>
              </a:tr>
              <a:tr h="665505">
                <a:tc>
                  <a:txBody>
                    <a:bodyPr/>
                    <a:lstStyle/>
                    <a:p>
                      <a:endParaRPr lang="en-GB" sz="2800" baseline="30000">
                        <a:latin typeface="Roboto" panose="02000000000000000000" pitchFamily="2" charset="0"/>
                        <a:ea typeface="Roboto" panose="02000000000000000000" pitchFamily="2" charset="0"/>
                        <a:cs typeface="Roboto" panose="02000000000000000000" pitchFamily="2" charset="0"/>
                      </a:endParaRPr>
                    </a:p>
                    <a:p>
                      <a:r>
                        <a:rPr lang="en-GB" sz="2800" baseline="30000">
                          <a:latin typeface="Roboto" panose="02000000000000000000" pitchFamily="2" charset="0"/>
                          <a:ea typeface="Roboto" panose="02000000000000000000" pitchFamily="2" charset="0"/>
                          <a:cs typeface="Roboto" panose="02000000000000000000" pitchFamily="2" charset="0"/>
                        </a:rPr>
                        <a:t>2027</a:t>
                      </a:r>
                    </a:p>
                  </a:txBody>
                  <a:tcPr/>
                </a:tc>
                <a:tc>
                  <a:txBody>
                    <a:bodyPr/>
                    <a:lstStyle/>
                    <a:p>
                      <a:r>
                        <a:rPr lang="en-GB" sz="2000" dirty="0">
                          <a:latin typeface="Roboto" panose="02000000000000000000" pitchFamily="2" charset="0"/>
                          <a:ea typeface="Roboto" panose="02000000000000000000" pitchFamily="2" charset="0"/>
                          <a:cs typeface="Roboto" panose="02000000000000000000" pitchFamily="2" charset="0"/>
                        </a:rPr>
                        <a:t>Renters’ Rights Act reforms introduced into the social rented sector</a:t>
                      </a:r>
                    </a:p>
                  </a:txBody>
                  <a:tcPr/>
                </a:tc>
                <a:extLst>
                  <a:ext uri="{0D108BD9-81ED-4DB2-BD59-A6C34878D82A}">
                    <a16:rowId xmlns:a16="http://schemas.microsoft.com/office/drawing/2014/main" val="4125909453"/>
                  </a:ext>
                </a:extLst>
              </a:tr>
              <a:tr h="6710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latin typeface="Roboto" panose="02000000000000000000" pitchFamily="2" charset="0"/>
                          <a:ea typeface="Roboto" panose="02000000000000000000" pitchFamily="2" charset="0"/>
                          <a:cs typeface="Roboto" panose="02000000000000000000" pitchFamily="2" charset="0"/>
                        </a:rPr>
                        <a:t>May 2028</a:t>
                      </a:r>
                    </a:p>
                    <a:p>
                      <a:endParaRPr lang="en-GB" sz="2000" baseline="3000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2000">
                          <a:latin typeface="Roboto" panose="02000000000000000000" pitchFamily="2" charset="0"/>
                          <a:ea typeface="Roboto" panose="02000000000000000000" pitchFamily="2" charset="0"/>
                          <a:cs typeface="Roboto" panose="02000000000000000000" pitchFamily="2" charset="0"/>
                        </a:rPr>
                        <a:t>Government to publish an initial evaluation of the Renters’ Rights Act’s impact.</a:t>
                      </a:r>
                    </a:p>
                  </a:txBody>
                  <a:tcPr/>
                </a:tc>
                <a:extLst>
                  <a:ext uri="{0D108BD9-81ED-4DB2-BD59-A6C34878D82A}">
                    <a16:rowId xmlns:a16="http://schemas.microsoft.com/office/drawing/2014/main" val="3817301614"/>
                  </a:ext>
                </a:extLst>
              </a:tr>
              <a:tr h="676326">
                <a:tc>
                  <a:txBody>
                    <a:bodyPr/>
                    <a:lstStyle/>
                    <a:p>
                      <a:r>
                        <a:rPr lang="en-GB" sz="2000">
                          <a:latin typeface="Roboto" panose="02000000000000000000" pitchFamily="2" charset="0"/>
                          <a:ea typeface="Roboto" panose="02000000000000000000" pitchFamily="2" charset="0"/>
                          <a:cs typeface="Roboto" panose="02000000000000000000" pitchFamily="2" charset="0"/>
                        </a:rPr>
                        <a:t>May 2031</a:t>
                      </a:r>
                    </a:p>
                  </a:txBody>
                  <a:tcPr/>
                </a:tc>
                <a:tc>
                  <a:txBody>
                    <a:bodyPr/>
                    <a:lstStyle/>
                    <a:p>
                      <a:r>
                        <a:rPr lang="en-GB" sz="2000">
                          <a:latin typeface="Roboto" panose="02000000000000000000" pitchFamily="2" charset="0"/>
                          <a:ea typeface="Roboto" panose="02000000000000000000" pitchFamily="2" charset="0"/>
                          <a:cs typeface="Roboto" panose="02000000000000000000" pitchFamily="2" charset="0"/>
                        </a:rPr>
                        <a:t>Government to publish a second evaluation of the act at the five-year mark</a:t>
                      </a:r>
                    </a:p>
                  </a:txBody>
                  <a:tcPr/>
                </a:tc>
                <a:extLst>
                  <a:ext uri="{0D108BD9-81ED-4DB2-BD59-A6C34878D82A}">
                    <a16:rowId xmlns:a16="http://schemas.microsoft.com/office/drawing/2014/main" val="1876289866"/>
                  </a:ext>
                </a:extLst>
              </a:tr>
              <a:tr h="661348">
                <a:tc>
                  <a:txBody>
                    <a:bodyPr/>
                    <a:lstStyle/>
                    <a:p>
                      <a:r>
                        <a:rPr lang="en-GB" sz="2000">
                          <a:latin typeface="Roboto" panose="02000000000000000000" pitchFamily="2" charset="0"/>
                          <a:ea typeface="Roboto" panose="02000000000000000000" pitchFamily="2" charset="0"/>
                          <a:cs typeface="Roboto" panose="02000000000000000000" pitchFamily="2" charset="0"/>
                        </a:rPr>
                        <a:t>?</a:t>
                      </a:r>
                    </a:p>
                  </a:txBody>
                  <a:tcPr/>
                </a:tc>
                <a:tc>
                  <a:txBody>
                    <a:bodyPr/>
                    <a:lstStyle/>
                    <a:p>
                      <a:r>
                        <a:rPr lang="en-GB" sz="2000">
                          <a:latin typeface="Roboto" panose="02000000000000000000" pitchFamily="2" charset="0"/>
                          <a:ea typeface="Roboto" panose="02000000000000000000" pitchFamily="2" charset="0"/>
                          <a:cs typeface="Roboto" panose="02000000000000000000" pitchFamily="2" charset="0"/>
                        </a:rPr>
                        <a:t>Awaab’s law to be introduced to the PRS – we don’t know yet and are waiting for a consultation.</a:t>
                      </a:r>
                    </a:p>
                  </a:txBody>
                  <a:tcPr/>
                </a:tc>
                <a:extLst>
                  <a:ext uri="{0D108BD9-81ED-4DB2-BD59-A6C34878D82A}">
                    <a16:rowId xmlns:a16="http://schemas.microsoft.com/office/drawing/2014/main" val="1349278478"/>
                  </a:ext>
                </a:extLst>
              </a:tr>
              <a:tr h="578064">
                <a:tc>
                  <a:txBody>
                    <a:bodyPr/>
                    <a:lstStyle/>
                    <a:p>
                      <a:r>
                        <a:rPr lang="en-GB" sz="2000">
                          <a:latin typeface="Roboto" panose="02000000000000000000" pitchFamily="2" charset="0"/>
                          <a:ea typeface="Roboto" panose="02000000000000000000" pitchFamily="2" charset="0"/>
                          <a:cs typeface="Roboto" panose="02000000000000000000" pitchFamily="2" charset="0"/>
                        </a:rPr>
                        <a:t>2035/2037 (?)</a:t>
                      </a:r>
                    </a:p>
                  </a:txBody>
                  <a:tcPr/>
                </a:tc>
                <a:tc>
                  <a:txBody>
                    <a:bodyPr/>
                    <a:lstStyle/>
                    <a:p>
                      <a:r>
                        <a:rPr lang="en-GB" sz="2000" dirty="0">
                          <a:latin typeface="Roboto" panose="02000000000000000000" pitchFamily="2" charset="0"/>
                          <a:ea typeface="Roboto" panose="02000000000000000000" pitchFamily="2" charset="0"/>
                          <a:cs typeface="Roboto" panose="02000000000000000000" pitchFamily="2" charset="0"/>
                        </a:rPr>
                        <a:t>Suggested dates for the Decent Homes Standard to be introduced as put forward in the consultation that ran earlier this year. Not confirmed yet and some parts may be brought in sooner.</a:t>
                      </a:r>
                    </a:p>
                  </a:txBody>
                  <a:tcPr/>
                </a:tc>
                <a:extLst>
                  <a:ext uri="{0D108BD9-81ED-4DB2-BD59-A6C34878D82A}">
                    <a16:rowId xmlns:a16="http://schemas.microsoft.com/office/drawing/2014/main" val="1943924738"/>
                  </a:ext>
                </a:extLst>
              </a:tr>
            </a:tbl>
          </a:graphicData>
        </a:graphic>
      </p:graphicFrame>
    </p:spTree>
    <p:extLst>
      <p:ext uri="{BB962C8B-B14F-4D97-AF65-F5344CB8AC3E}">
        <p14:creationId xmlns:p14="http://schemas.microsoft.com/office/powerpoint/2010/main" val="451428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D0473-DF1A-EB32-0F28-4935C8CD88B5}"/>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68B1817B-FE84-F766-426A-6F5FA555A91E}"/>
              </a:ext>
            </a:extLst>
          </p:cNvPr>
          <p:cNvSpPr txBox="1">
            <a:spLocks/>
          </p:cNvSpPr>
          <p:nvPr/>
        </p:nvSpPr>
        <p:spPr>
          <a:xfrm>
            <a:off x="296644" y="942957"/>
            <a:ext cx="6817519" cy="521062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spcBef>
                <a:spcPts val="0"/>
              </a:spcBef>
              <a:spcAft>
                <a:spcPts val="600"/>
              </a:spcAft>
              <a:defRPr/>
            </a:pPr>
            <a:endParaRPr lang="en-GB" sz="18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gn="just">
              <a:lnSpc>
                <a:spcPct val="110000"/>
              </a:lnSpc>
              <a:spcBef>
                <a:spcPts val="0"/>
              </a:spcBef>
              <a:spcAft>
                <a:spcPts val="600"/>
              </a:spcAft>
              <a:buNone/>
              <a:defRPr/>
            </a:pPr>
            <a:endParaRPr lang="en-GB" sz="1800" dirty="0">
              <a:solidFill>
                <a:srgbClr val="FAFCFC"/>
              </a:solidFill>
              <a:latin typeface="Roboto" panose="02000000000000000000" pitchFamily="2" charset="0"/>
              <a:ea typeface="Roboto" panose="02000000000000000000" pitchFamily="2" charset="0"/>
              <a:cs typeface="Roboto" panose="02000000000000000000" pitchFamily="2" charset="0"/>
              <a:sym typeface="Helvetica Neue"/>
            </a:endParaRPr>
          </a:p>
          <a:p>
            <a:pPr marL="0" indent="0">
              <a:lnSpc>
                <a:spcPct val="110000"/>
              </a:lnSpc>
              <a:spcBef>
                <a:spcPts val="0"/>
              </a:spcBef>
              <a:spcAft>
                <a:spcPts val="600"/>
              </a:spcAft>
              <a:buNone/>
              <a:defRPr/>
            </a:pPr>
            <a:endParaRPr lang="en-GB" sz="1800" b="1"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marL="0" indent="0">
              <a:lnSpc>
                <a:spcPct val="110000"/>
              </a:lnSpc>
              <a:spcBef>
                <a:spcPts val="0"/>
              </a:spcBef>
              <a:spcAft>
                <a:spcPts val="600"/>
              </a:spcAft>
              <a:buNone/>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163B54">
                  <a:lumMod val="95000"/>
                  <a:lumOff val="5000"/>
                </a:srgbClr>
              </a:solidFill>
              <a:latin typeface="Source Sans Pro" panose="020B0503030403020204" pitchFamily="34" charset="0"/>
              <a:ea typeface="Source Sans Pro" panose="020B0503030403020204" pitchFamily="34" charset="0"/>
              <a:sym typeface="Helvetica Neue"/>
            </a:endParaRPr>
          </a:p>
        </p:txBody>
      </p:sp>
      <p:sp>
        <p:nvSpPr>
          <p:cNvPr id="3" name="Title 1">
            <a:extLst>
              <a:ext uri="{FF2B5EF4-FFF2-40B4-BE49-F238E27FC236}">
                <a16:creationId xmlns:a16="http://schemas.microsoft.com/office/drawing/2014/main" id="{09537894-E47C-F013-9CB4-B5081A994079}"/>
              </a:ext>
            </a:extLst>
          </p:cNvPr>
          <p:cNvSpPr txBox="1">
            <a:spLocks/>
          </p:cNvSpPr>
          <p:nvPr/>
        </p:nvSpPr>
        <p:spPr>
          <a:xfrm>
            <a:off x="296644" y="2423231"/>
            <a:ext cx="6651276" cy="1325563"/>
          </a:xfrm>
          <a:prstGeom prst="rect">
            <a:avLst/>
          </a:prstGeom>
        </p:spPr>
        <p:txBody>
          <a:bodyPr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endParaRPr lang="en-GB" sz="3200" b="1" dirty="0">
              <a:solidFill>
                <a:srgbClr val="F37936"/>
              </a:solidFill>
              <a:latin typeface="Source Sans Pro" panose="020B0503030403020204" pitchFamily="34" charset="0"/>
              <a:ea typeface="Source Sans Pro" panose="020B0503030403020204" pitchFamily="34" charset="0"/>
              <a:sym typeface="Helvetica Neue"/>
            </a:endParaRPr>
          </a:p>
        </p:txBody>
      </p:sp>
      <p:pic>
        <p:nvPicPr>
          <p:cNvPr id="4" name="Picture 3">
            <a:extLst>
              <a:ext uri="{FF2B5EF4-FFF2-40B4-BE49-F238E27FC236}">
                <a16:creationId xmlns:a16="http://schemas.microsoft.com/office/drawing/2014/main" id="{37CFAF9B-FCA8-A272-F4FA-C3A1AD578781}"/>
              </a:ext>
            </a:extLst>
          </p:cNvPr>
          <p:cNvPicPr>
            <a:picLocks noChangeAspect="1"/>
          </p:cNvPicPr>
          <p:nvPr/>
        </p:nvPicPr>
        <p:blipFill>
          <a:blip r:embed="rId3">
            <a:biLevel thresh="25000"/>
          </a:blip>
          <a:stretch>
            <a:fillRect/>
          </a:stretch>
        </p:blipFill>
        <p:spPr>
          <a:xfrm>
            <a:off x="296644" y="247265"/>
            <a:ext cx="391343" cy="496480"/>
          </a:xfrm>
          <a:prstGeom prst="rect">
            <a:avLst/>
          </a:prstGeom>
        </p:spPr>
      </p:pic>
      <p:pic>
        <p:nvPicPr>
          <p:cNvPr id="6" name="Picture 5">
            <a:extLst>
              <a:ext uri="{FF2B5EF4-FFF2-40B4-BE49-F238E27FC236}">
                <a16:creationId xmlns:a16="http://schemas.microsoft.com/office/drawing/2014/main" id="{4CE6ABBB-D0FC-78DF-491D-114333E4123F}"/>
              </a:ext>
            </a:extLst>
          </p:cNvPr>
          <p:cNvPicPr>
            <a:picLocks noChangeAspect="1"/>
          </p:cNvPicPr>
          <p:nvPr/>
        </p:nvPicPr>
        <p:blipFill>
          <a:blip r:embed="rId4"/>
          <a:stretch>
            <a:fillRect/>
          </a:stretch>
        </p:blipFill>
        <p:spPr>
          <a:xfrm>
            <a:off x="10491028" y="103153"/>
            <a:ext cx="1546249" cy="839804"/>
          </a:xfrm>
          <a:prstGeom prst="rect">
            <a:avLst/>
          </a:prstGeom>
        </p:spPr>
      </p:pic>
      <p:pic>
        <p:nvPicPr>
          <p:cNvPr id="8" name="Picture 7">
            <a:extLst>
              <a:ext uri="{FF2B5EF4-FFF2-40B4-BE49-F238E27FC236}">
                <a16:creationId xmlns:a16="http://schemas.microsoft.com/office/drawing/2014/main" id="{A1A08761-2DEC-5BC0-ED91-F5358232D0F4}"/>
              </a:ext>
            </a:extLst>
          </p:cNvPr>
          <p:cNvPicPr>
            <a:picLocks noChangeAspect="1"/>
          </p:cNvPicPr>
          <p:nvPr/>
        </p:nvPicPr>
        <p:blipFill>
          <a:blip r:embed="rId5"/>
          <a:stretch>
            <a:fillRect/>
          </a:stretch>
        </p:blipFill>
        <p:spPr>
          <a:xfrm>
            <a:off x="7455408" y="0"/>
            <a:ext cx="4736593" cy="6858000"/>
          </a:xfrm>
          <a:prstGeom prst="rect">
            <a:avLst/>
          </a:prstGeom>
        </p:spPr>
      </p:pic>
      <p:sp>
        <p:nvSpPr>
          <p:cNvPr id="5" name="TextBox 4">
            <a:extLst>
              <a:ext uri="{FF2B5EF4-FFF2-40B4-BE49-F238E27FC236}">
                <a16:creationId xmlns:a16="http://schemas.microsoft.com/office/drawing/2014/main" id="{35A0D19D-0288-CBBA-0118-FAF6519D812A}"/>
              </a:ext>
            </a:extLst>
          </p:cNvPr>
          <p:cNvSpPr txBox="1"/>
          <p:nvPr/>
        </p:nvSpPr>
        <p:spPr>
          <a:xfrm>
            <a:off x="1705165" y="1994468"/>
            <a:ext cx="6352985" cy="923330"/>
          </a:xfrm>
          <a:prstGeom prst="rect">
            <a:avLst/>
          </a:prstGeom>
          <a:noFill/>
        </p:spPr>
        <p:txBody>
          <a:bodyPr wrap="square" rtlCol="0">
            <a:spAutoFit/>
          </a:bodyPr>
          <a:lstStyle/>
          <a:p>
            <a:r>
              <a:rPr lang="en-GB" sz="5400" b="1" dirty="0">
                <a:solidFill>
                  <a:srgbClr val="F2611B"/>
                </a:solidFill>
              </a:rPr>
              <a:t>Done!  </a:t>
            </a:r>
          </a:p>
        </p:txBody>
      </p:sp>
    </p:spTree>
    <p:extLst>
      <p:ext uri="{BB962C8B-B14F-4D97-AF65-F5344CB8AC3E}">
        <p14:creationId xmlns:p14="http://schemas.microsoft.com/office/powerpoint/2010/main" val="1291082048"/>
      </p:ext>
    </p:extLst>
  </p:cSld>
  <p:clrMapOvr>
    <a:masterClrMapping/>
  </p:clrMapOvr>
</p:sld>
</file>

<file path=ppt/theme/theme1.xml><?xml version="1.0" encoding="utf-8"?>
<a:theme xmlns:a="http://schemas.openxmlformats.org/drawingml/2006/main" name="1_Office Theme">
  <a:themeElements>
    <a:clrScheme name="NRLA Brand 2024">
      <a:dk1>
        <a:srgbClr val="163B54"/>
      </a:dk1>
      <a:lt1>
        <a:srgbClr val="FAFCFC"/>
      </a:lt1>
      <a:dk2>
        <a:srgbClr val="F37423"/>
      </a:dk2>
      <a:lt2>
        <a:srgbClr val="FAFCFC"/>
      </a:lt2>
      <a:accent1>
        <a:srgbClr val="156082"/>
      </a:accent1>
      <a:accent2>
        <a:srgbClr val="F37320"/>
      </a:accent2>
      <a:accent3>
        <a:srgbClr val="FFC3F2"/>
      </a:accent3>
      <a:accent4>
        <a:srgbClr val="EEF30C"/>
      </a:accent4>
      <a:accent5>
        <a:srgbClr val="A2D7F6"/>
      </a:accent5>
      <a:accent6>
        <a:srgbClr val="BDD730"/>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0F69937BE878543BBDB863C536592F8" ma:contentTypeVersion="18" ma:contentTypeDescription="Create a new document." ma:contentTypeScope="" ma:versionID="11a43ef7372d5c2027f9d489cf768692">
  <xsd:schema xmlns:xsd="http://www.w3.org/2001/XMLSchema" xmlns:xs="http://www.w3.org/2001/XMLSchema" xmlns:p="http://schemas.microsoft.com/office/2006/metadata/properties" xmlns:ns2="98e1c108-e1c5-4ab9-81cb-f753dc7709c6" xmlns:ns3="fe0c2e0a-0f30-4d86-b482-3c37be605bda" targetNamespace="http://schemas.microsoft.com/office/2006/metadata/properties" ma:root="true" ma:fieldsID="91d72f1a721ecab19901fd4ecbeb24be" ns2:_="" ns3:_="">
    <xsd:import namespace="98e1c108-e1c5-4ab9-81cb-f753dc7709c6"/>
    <xsd:import namespace="fe0c2e0a-0f30-4d86-b482-3c37be605bd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ServiceOCR"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e1c108-e1c5-4ab9-81cb-f753dc7709c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fbb4dc1-3d8a-4495-8765-84010130802c}" ma:internalName="TaxCatchAll" ma:showField="CatchAllData" ma:web="98e1c108-e1c5-4ab9-81cb-f753dc7709c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e0c2e0a-0f30-4d86-b482-3c37be605bd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e64343d-a3d4-49c6-aa62-92f23d67810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e0c2e0a-0f30-4d86-b482-3c37be605bda">
      <Terms xmlns="http://schemas.microsoft.com/office/infopath/2007/PartnerControls"/>
    </lcf76f155ced4ddcb4097134ff3c332f>
    <TaxCatchAll xmlns="98e1c108-e1c5-4ab9-81cb-f753dc7709c6" xsi:nil="true"/>
  </documentManagement>
</p:properties>
</file>

<file path=customXml/itemProps1.xml><?xml version="1.0" encoding="utf-8"?>
<ds:datastoreItem xmlns:ds="http://schemas.openxmlformats.org/officeDocument/2006/customXml" ds:itemID="{65B73A5C-D9DA-461D-8827-EC8B0B8100B9}">
  <ds:schemaRefs>
    <ds:schemaRef ds:uri="http://schemas.microsoft.com/sharepoint/v3/contenttype/forms"/>
  </ds:schemaRefs>
</ds:datastoreItem>
</file>

<file path=customXml/itemProps2.xml><?xml version="1.0" encoding="utf-8"?>
<ds:datastoreItem xmlns:ds="http://schemas.openxmlformats.org/officeDocument/2006/customXml" ds:itemID="{C9E1015E-921C-48EA-BE92-B6F4FAD6F8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e1c108-e1c5-4ab9-81cb-f753dc7709c6"/>
    <ds:schemaRef ds:uri="fe0c2e0a-0f30-4d86-b482-3c37be605bd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2B874F8-B3AD-49E3-BF40-F8FB815B423B}">
  <ds:schemaRefs>
    <ds:schemaRef ds:uri="http://purl.org/dc/terms/"/>
    <ds:schemaRef ds:uri="http://schemas.microsoft.com/office/2006/documentManagement/types"/>
    <ds:schemaRef ds:uri="http://purl.org/dc/dcmitype/"/>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fe0c2e0a-0f30-4d86-b482-3c37be605bda"/>
    <ds:schemaRef ds:uri="98e1c108-e1c5-4ab9-81cb-f753dc7709c6"/>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7922</TotalTime>
  <Words>2883</Words>
  <Application>Microsoft Office PowerPoint</Application>
  <PresentationFormat>Widescreen</PresentationFormat>
  <Paragraphs>344</Paragraphs>
  <Slides>21</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Aptos</vt:lpstr>
      <vt:lpstr>Aptos Display</vt:lpstr>
      <vt:lpstr>Arial</vt:lpstr>
      <vt:lpstr>Roboto</vt:lpstr>
      <vt:lpstr>Source Sans Pro</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Mia Rotaru</dc:creator>
  <cp:lastModifiedBy>Samantha Watkin</cp:lastModifiedBy>
  <cp:revision>16</cp:revision>
  <dcterms:created xsi:type="dcterms:W3CDTF">2025-07-18T11:49:34Z</dcterms:created>
  <dcterms:modified xsi:type="dcterms:W3CDTF">2026-09-22T14:14:42Z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0x010100D0F69937BE878543BBDB863C536592F8</vt:lpwstr>
  </property>
  <property fmtid="{D5CDD505-2E9C-101B-9397-08002B2CF9AE}" pid="3" name="MediaServiceImageTags">
    <vt:lpwstr/>
  </property>
</Properties>
</file>