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243B"/>
    <a:srgbClr val="0090A4"/>
    <a:srgbClr val="82C98C"/>
    <a:srgbClr val="695BA3"/>
    <a:srgbClr val="4B59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p:cViewPr varScale="1">
        <p:scale>
          <a:sx n="95" d="100"/>
          <a:sy n="95" d="100"/>
        </p:scale>
        <p:origin x="102"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35C6B-21F3-5CCA-113C-7F2FF78E56A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277D3FF-C29E-5B9A-6AA3-EFBAD55AB1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78AAC54-731A-A610-A4B3-90438ABE897F}"/>
              </a:ext>
            </a:extLst>
          </p:cNvPr>
          <p:cNvSpPr>
            <a:spLocks noGrp="1"/>
          </p:cNvSpPr>
          <p:nvPr>
            <p:ph type="dt" sz="half" idx="10"/>
          </p:nvPr>
        </p:nvSpPr>
        <p:spPr/>
        <p:txBody>
          <a:bodyPr/>
          <a:lstStyle/>
          <a:p>
            <a:fld id="{83A18AB9-B8BD-D44D-8A88-768E44FFCB09}" type="datetimeFigureOut">
              <a:rPr lang="en-US" smtClean="0"/>
              <a:t>7/29/2025</a:t>
            </a:fld>
            <a:endParaRPr lang="en-US"/>
          </a:p>
        </p:txBody>
      </p:sp>
      <p:sp>
        <p:nvSpPr>
          <p:cNvPr id="5" name="Footer Placeholder 4">
            <a:extLst>
              <a:ext uri="{FF2B5EF4-FFF2-40B4-BE49-F238E27FC236}">
                <a16:creationId xmlns:a16="http://schemas.microsoft.com/office/drawing/2014/main" id="{F08D6ED8-E2DB-6A0B-3BB8-CBDB4305D0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15875-0FF1-CDAB-8BED-444A16743069}"/>
              </a:ext>
            </a:extLst>
          </p:cNvPr>
          <p:cNvSpPr>
            <a:spLocks noGrp="1"/>
          </p:cNvSpPr>
          <p:nvPr>
            <p:ph type="sldNum" sz="quarter" idx="12"/>
          </p:nvPr>
        </p:nvSpPr>
        <p:spPr/>
        <p:txBody>
          <a:bodyPr/>
          <a:lstStyle/>
          <a:p>
            <a:fld id="{1E50ECB9-344A-9848-9C6B-A6F141E9D4E0}" type="slidenum">
              <a:rPr lang="en-US" smtClean="0"/>
              <a:t>‹#›</a:t>
            </a:fld>
            <a:endParaRPr lang="en-US"/>
          </a:p>
        </p:txBody>
      </p:sp>
    </p:spTree>
    <p:extLst>
      <p:ext uri="{BB962C8B-B14F-4D97-AF65-F5344CB8AC3E}">
        <p14:creationId xmlns:p14="http://schemas.microsoft.com/office/powerpoint/2010/main" val="3821030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EA4F0-2EC7-E749-C281-6818BF52ABB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5B98D19-5E86-1650-539B-B1EB344A964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F2B7B46-BB53-C465-8BB2-CDA667F9529F}"/>
              </a:ext>
            </a:extLst>
          </p:cNvPr>
          <p:cNvSpPr>
            <a:spLocks noGrp="1"/>
          </p:cNvSpPr>
          <p:nvPr>
            <p:ph type="dt" sz="half" idx="10"/>
          </p:nvPr>
        </p:nvSpPr>
        <p:spPr/>
        <p:txBody>
          <a:bodyPr/>
          <a:lstStyle/>
          <a:p>
            <a:fld id="{83A18AB9-B8BD-D44D-8A88-768E44FFCB09}" type="datetimeFigureOut">
              <a:rPr lang="en-US" smtClean="0"/>
              <a:t>7/29/2025</a:t>
            </a:fld>
            <a:endParaRPr lang="en-US"/>
          </a:p>
        </p:txBody>
      </p:sp>
      <p:sp>
        <p:nvSpPr>
          <p:cNvPr id="5" name="Footer Placeholder 4">
            <a:extLst>
              <a:ext uri="{FF2B5EF4-FFF2-40B4-BE49-F238E27FC236}">
                <a16:creationId xmlns:a16="http://schemas.microsoft.com/office/drawing/2014/main" id="{9B8ADAA6-7A58-059B-F359-7D05963D7D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9E116D-D381-7A59-5C95-E9EFEEC069E7}"/>
              </a:ext>
            </a:extLst>
          </p:cNvPr>
          <p:cNvSpPr>
            <a:spLocks noGrp="1"/>
          </p:cNvSpPr>
          <p:nvPr>
            <p:ph type="sldNum" sz="quarter" idx="12"/>
          </p:nvPr>
        </p:nvSpPr>
        <p:spPr/>
        <p:txBody>
          <a:bodyPr/>
          <a:lstStyle/>
          <a:p>
            <a:fld id="{1E50ECB9-344A-9848-9C6B-A6F141E9D4E0}" type="slidenum">
              <a:rPr lang="en-US" smtClean="0"/>
              <a:t>‹#›</a:t>
            </a:fld>
            <a:endParaRPr lang="en-US"/>
          </a:p>
        </p:txBody>
      </p:sp>
    </p:spTree>
    <p:extLst>
      <p:ext uri="{BB962C8B-B14F-4D97-AF65-F5344CB8AC3E}">
        <p14:creationId xmlns:p14="http://schemas.microsoft.com/office/powerpoint/2010/main" val="2734222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F83C0D-B9D4-DBA7-D849-0578BD92D6C5}"/>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64B7B9F-F79F-C46F-E0DC-BD19566372D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159A7FC-0A79-A4BE-6035-AFEBE234EBFC}"/>
              </a:ext>
            </a:extLst>
          </p:cNvPr>
          <p:cNvSpPr>
            <a:spLocks noGrp="1"/>
          </p:cNvSpPr>
          <p:nvPr>
            <p:ph type="dt" sz="half" idx="10"/>
          </p:nvPr>
        </p:nvSpPr>
        <p:spPr/>
        <p:txBody>
          <a:bodyPr/>
          <a:lstStyle/>
          <a:p>
            <a:fld id="{83A18AB9-B8BD-D44D-8A88-768E44FFCB09}" type="datetimeFigureOut">
              <a:rPr lang="en-US" smtClean="0"/>
              <a:t>7/29/2025</a:t>
            </a:fld>
            <a:endParaRPr lang="en-US"/>
          </a:p>
        </p:txBody>
      </p:sp>
      <p:sp>
        <p:nvSpPr>
          <p:cNvPr id="5" name="Footer Placeholder 4">
            <a:extLst>
              <a:ext uri="{FF2B5EF4-FFF2-40B4-BE49-F238E27FC236}">
                <a16:creationId xmlns:a16="http://schemas.microsoft.com/office/drawing/2014/main" id="{4A195D83-4FA5-7AC5-CD55-39ED824F86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611F8B-66E4-E734-FF27-E1AA5284CE9D}"/>
              </a:ext>
            </a:extLst>
          </p:cNvPr>
          <p:cNvSpPr>
            <a:spLocks noGrp="1"/>
          </p:cNvSpPr>
          <p:nvPr>
            <p:ph type="sldNum" sz="quarter" idx="12"/>
          </p:nvPr>
        </p:nvSpPr>
        <p:spPr/>
        <p:txBody>
          <a:bodyPr/>
          <a:lstStyle/>
          <a:p>
            <a:fld id="{1E50ECB9-344A-9848-9C6B-A6F141E9D4E0}" type="slidenum">
              <a:rPr lang="en-US" smtClean="0"/>
              <a:t>‹#›</a:t>
            </a:fld>
            <a:endParaRPr lang="en-US"/>
          </a:p>
        </p:txBody>
      </p:sp>
    </p:spTree>
    <p:extLst>
      <p:ext uri="{BB962C8B-B14F-4D97-AF65-F5344CB8AC3E}">
        <p14:creationId xmlns:p14="http://schemas.microsoft.com/office/powerpoint/2010/main" val="3587103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E8FEC-49DF-8E64-4C3E-047E729E28E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472656C-4B76-F58B-923E-C6FE7FB1CEC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8561795-8DD7-DE86-765D-571729E1353A}"/>
              </a:ext>
            </a:extLst>
          </p:cNvPr>
          <p:cNvSpPr>
            <a:spLocks noGrp="1"/>
          </p:cNvSpPr>
          <p:nvPr>
            <p:ph type="dt" sz="half" idx="10"/>
          </p:nvPr>
        </p:nvSpPr>
        <p:spPr/>
        <p:txBody>
          <a:bodyPr/>
          <a:lstStyle/>
          <a:p>
            <a:fld id="{83A18AB9-B8BD-D44D-8A88-768E44FFCB09}" type="datetimeFigureOut">
              <a:rPr lang="en-US" smtClean="0"/>
              <a:t>7/29/2025</a:t>
            </a:fld>
            <a:endParaRPr lang="en-US"/>
          </a:p>
        </p:txBody>
      </p:sp>
      <p:sp>
        <p:nvSpPr>
          <p:cNvPr id="5" name="Footer Placeholder 4">
            <a:extLst>
              <a:ext uri="{FF2B5EF4-FFF2-40B4-BE49-F238E27FC236}">
                <a16:creationId xmlns:a16="http://schemas.microsoft.com/office/drawing/2014/main" id="{2FCEABD8-8060-AD99-BAEE-A1EE4778A4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3D88BA-8449-042B-E5EB-B33A8F6B87D8}"/>
              </a:ext>
            </a:extLst>
          </p:cNvPr>
          <p:cNvSpPr>
            <a:spLocks noGrp="1"/>
          </p:cNvSpPr>
          <p:nvPr>
            <p:ph type="sldNum" sz="quarter" idx="12"/>
          </p:nvPr>
        </p:nvSpPr>
        <p:spPr/>
        <p:txBody>
          <a:bodyPr/>
          <a:lstStyle/>
          <a:p>
            <a:fld id="{1E50ECB9-344A-9848-9C6B-A6F141E9D4E0}" type="slidenum">
              <a:rPr lang="en-US" smtClean="0"/>
              <a:t>‹#›</a:t>
            </a:fld>
            <a:endParaRPr lang="en-US"/>
          </a:p>
        </p:txBody>
      </p:sp>
    </p:spTree>
    <p:extLst>
      <p:ext uri="{BB962C8B-B14F-4D97-AF65-F5344CB8AC3E}">
        <p14:creationId xmlns:p14="http://schemas.microsoft.com/office/powerpoint/2010/main" val="2261944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EF984-36DA-2085-D923-D393E6FCE5F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DEC17318-B585-C942-FDB7-B8B8810F6E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7AC312A-515F-09DC-88D3-924C3339EB1D}"/>
              </a:ext>
            </a:extLst>
          </p:cNvPr>
          <p:cNvSpPr>
            <a:spLocks noGrp="1"/>
          </p:cNvSpPr>
          <p:nvPr>
            <p:ph type="dt" sz="half" idx="10"/>
          </p:nvPr>
        </p:nvSpPr>
        <p:spPr/>
        <p:txBody>
          <a:bodyPr/>
          <a:lstStyle/>
          <a:p>
            <a:fld id="{83A18AB9-B8BD-D44D-8A88-768E44FFCB09}" type="datetimeFigureOut">
              <a:rPr lang="en-US" smtClean="0"/>
              <a:t>7/29/2025</a:t>
            </a:fld>
            <a:endParaRPr lang="en-US"/>
          </a:p>
        </p:txBody>
      </p:sp>
      <p:sp>
        <p:nvSpPr>
          <p:cNvPr id="5" name="Footer Placeholder 4">
            <a:extLst>
              <a:ext uri="{FF2B5EF4-FFF2-40B4-BE49-F238E27FC236}">
                <a16:creationId xmlns:a16="http://schemas.microsoft.com/office/drawing/2014/main" id="{66D2A4CE-E879-B374-07D1-3BCA42F86A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0CF07E-6B1A-A24A-AFA6-91ED4E418230}"/>
              </a:ext>
            </a:extLst>
          </p:cNvPr>
          <p:cNvSpPr>
            <a:spLocks noGrp="1"/>
          </p:cNvSpPr>
          <p:nvPr>
            <p:ph type="sldNum" sz="quarter" idx="12"/>
          </p:nvPr>
        </p:nvSpPr>
        <p:spPr/>
        <p:txBody>
          <a:bodyPr/>
          <a:lstStyle/>
          <a:p>
            <a:fld id="{1E50ECB9-344A-9848-9C6B-A6F141E9D4E0}" type="slidenum">
              <a:rPr lang="en-US" smtClean="0"/>
              <a:t>‹#›</a:t>
            </a:fld>
            <a:endParaRPr lang="en-US"/>
          </a:p>
        </p:txBody>
      </p:sp>
    </p:spTree>
    <p:extLst>
      <p:ext uri="{BB962C8B-B14F-4D97-AF65-F5344CB8AC3E}">
        <p14:creationId xmlns:p14="http://schemas.microsoft.com/office/powerpoint/2010/main" val="3570022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D909C-19FE-3793-D11E-0F7F54FE6A3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6B7C49A-BFFB-A47D-E7E7-35D134709E9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8963B161-E1BE-FCEC-3EFF-3E58328DE47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D6909BDF-876D-AA8A-1563-02BEEA6A6565}"/>
              </a:ext>
            </a:extLst>
          </p:cNvPr>
          <p:cNvSpPr>
            <a:spLocks noGrp="1"/>
          </p:cNvSpPr>
          <p:nvPr>
            <p:ph type="dt" sz="half" idx="10"/>
          </p:nvPr>
        </p:nvSpPr>
        <p:spPr/>
        <p:txBody>
          <a:bodyPr/>
          <a:lstStyle/>
          <a:p>
            <a:fld id="{83A18AB9-B8BD-D44D-8A88-768E44FFCB09}" type="datetimeFigureOut">
              <a:rPr lang="en-US" smtClean="0"/>
              <a:t>7/29/2025</a:t>
            </a:fld>
            <a:endParaRPr lang="en-US"/>
          </a:p>
        </p:txBody>
      </p:sp>
      <p:sp>
        <p:nvSpPr>
          <p:cNvPr id="6" name="Footer Placeholder 5">
            <a:extLst>
              <a:ext uri="{FF2B5EF4-FFF2-40B4-BE49-F238E27FC236}">
                <a16:creationId xmlns:a16="http://schemas.microsoft.com/office/drawing/2014/main" id="{FE38C5B9-7623-1164-1C98-98B03B7BA1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9B6BCD-9944-14DC-E145-FBDDA23F720A}"/>
              </a:ext>
            </a:extLst>
          </p:cNvPr>
          <p:cNvSpPr>
            <a:spLocks noGrp="1"/>
          </p:cNvSpPr>
          <p:nvPr>
            <p:ph type="sldNum" sz="quarter" idx="12"/>
          </p:nvPr>
        </p:nvSpPr>
        <p:spPr/>
        <p:txBody>
          <a:bodyPr/>
          <a:lstStyle/>
          <a:p>
            <a:fld id="{1E50ECB9-344A-9848-9C6B-A6F141E9D4E0}" type="slidenum">
              <a:rPr lang="en-US" smtClean="0"/>
              <a:t>‹#›</a:t>
            </a:fld>
            <a:endParaRPr lang="en-US"/>
          </a:p>
        </p:txBody>
      </p:sp>
    </p:spTree>
    <p:extLst>
      <p:ext uri="{BB962C8B-B14F-4D97-AF65-F5344CB8AC3E}">
        <p14:creationId xmlns:p14="http://schemas.microsoft.com/office/powerpoint/2010/main" val="958872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425C1-C3C4-6147-2DF8-E5C63DB8D9A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A3BCAB2-3D90-FE10-A01B-309E30440A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7EC5D6D-D79A-C14C-94FE-3CAF244C3EE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5BD5658-2981-2BF2-73AD-F1635B91F1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FE39416-9053-A99A-DCF2-7EC7CCE50B7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1586EFD-F60A-272E-F996-EC7186726A75}"/>
              </a:ext>
            </a:extLst>
          </p:cNvPr>
          <p:cNvSpPr>
            <a:spLocks noGrp="1"/>
          </p:cNvSpPr>
          <p:nvPr>
            <p:ph type="dt" sz="half" idx="10"/>
          </p:nvPr>
        </p:nvSpPr>
        <p:spPr/>
        <p:txBody>
          <a:bodyPr/>
          <a:lstStyle/>
          <a:p>
            <a:fld id="{83A18AB9-B8BD-D44D-8A88-768E44FFCB09}" type="datetimeFigureOut">
              <a:rPr lang="en-US" smtClean="0"/>
              <a:t>7/29/2025</a:t>
            </a:fld>
            <a:endParaRPr lang="en-US"/>
          </a:p>
        </p:txBody>
      </p:sp>
      <p:sp>
        <p:nvSpPr>
          <p:cNvPr id="8" name="Footer Placeholder 7">
            <a:extLst>
              <a:ext uri="{FF2B5EF4-FFF2-40B4-BE49-F238E27FC236}">
                <a16:creationId xmlns:a16="http://schemas.microsoft.com/office/drawing/2014/main" id="{7D4A8629-FFE0-A2FB-8CD1-01368B7A7B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230931D-6C2B-AA48-6CEF-377F6309A1DA}"/>
              </a:ext>
            </a:extLst>
          </p:cNvPr>
          <p:cNvSpPr>
            <a:spLocks noGrp="1"/>
          </p:cNvSpPr>
          <p:nvPr>
            <p:ph type="sldNum" sz="quarter" idx="12"/>
          </p:nvPr>
        </p:nvSpPr>
        <p:spPr/>
        <p:txBody>
          <a:bodyPr/>
          <a:lstStyle/>
          <a:p>
            <a:fld id="{1E50ECB9-344A-9848-9C6B-A6F141E9D4E0}" type="slidenum">
              <a:rPr lang="en-US" smtClean="0"/>
              <a:t>‹#›</a:t>
            </a:fld>
            <a:endParaRPr lang="en-US"/>
          </a:p>
        </p:txBody>
      </p:sp>
    </p:spTree>
    <p:extLst>
      <p:ext uri="{BB962C8B-B14F-4D97-AF65-F5344CB8AC3E}">
        <p14:creationId xmlns:p14="http://schemas.microsoft.com/office/powerpoint/2010/main" val="130843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BB925-6426-2F11-6C24-65EFD9A1A209}"/>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5E263F1E-81A6-0B32-BD73-48F43DDF33CA}"/>
              </a:ext>
            </a:extLst>
          </p:cNvPr>
          <p:cNvSpPr>
            <a:spLocks noGrp="1"/>
          </p:cNvSpPr>
          <p:nvPr>
            <p:ph type="dt" sz="half" idx="10"/>
          </p:nvPr>
        </p:nvSpPr>
        <p:spPr/>
        <p:txBody>
          <a:bodyPr/>
          <a:lstStyle/>
          <a:p>
            <a:fld id="{83A18AB9-B8BD-D44D-8A88-768E44FFCB09}" type="datetimeFigureOut">
              <a:rPr lang="en-US" smtClean="0"/>
              <a:t>7/29/2025</a:t>
            </a:fld>
            <a:endParaRPr lang="en-US"/>
          </a:p>
        </p:txBody>
      </p:sp>
      <p:sp>
        <p:nvSpPr>
          <p:cNvPr id="4" name="Footer Placeholder 3">
            <a:extLst>
              <a:ext uri="{FF2B5EF4-FFF2-40B4-BE49-F238E27FC236}">
                <a16:creationId xmlns:a16="http://schemas.microsoft.com/office/drawing/2014/main" id="{2E045C94-BBB8-27B9-11C1-0EA53FECB5C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97044B9-AFBB-D609-853A-A09DFCF6FB08}"/>
              </a:ext>
            </a:extLst>
          </p:cNvPr>
          <p:cNvSpPr>
            <a:spLocks noGrp="1"/>
          </p:cNvSpPr>
          <p:nvPr>
            <p:ph type="sldNum" sz="quarter" idx="12"/>
          </p:nvPr>
        </p:nvSpPr>
        <p:spPr/>
        <p:txBody>
          <a:bodyPr/>
          <a:lstStyle/>
          <a:p>
            <a:fld id="{1E50ECB9-344A-9848-9C6B-A6F141E9D4E0}" type="slidenum">
              <a:rPr lang="en-US" smtClean="0"/>
              <a:t>‹#›</a:t>
            </a:fld>
            <a:endParaRPr lang="en-US"/>
          </a:p>
        </p:txBody>
      </p:sp>
    </p:spTree>
    <p:extLst>
      <p:ext uri="{BB962C8B-B14F-4D97-AF65-F5344CB8AC3E}">
        <p14:creationId xmlns:p14="http://schemas.microsoft.com/office/powerpoint/2010/main" val="3843490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BCE052-0C25-DD6C-72E2-6A9D79C6345B}"/>
              </a:ext>
            </a:extLst>
          </p:cNvPr>
          <p:cNvSpPr>
            <a:spLocks noGrp="1"/>
          </p:cNvSpPr>
          <p:nvPr>
            <p:ph type="dt" sz="half" idx="10"/>
          </p:nvPr>
        </p:nvSpPr>
        <p:spPr/>
        <p:txBody>
          <a:bodyPr/>
          <a:lstStyle/>
          <a:p>
            <a:fld id="{83A18AB9-B8BD-D44D-8A88-768E44FFCB09}" type="datetimeFigureOut">
              <a:rPr lang="en-US" smtClean="0"/>
              <a:t>7/29/2025</a:t>
            </a:fld>
            <a:endParaRPr lang="en-US"/>
          </a:p>
        </p:txBody>
      </p:sp>
      <p:sp>
        <p:nvSpPr>
          <p:cNvPr id="3" name="Footer Placeholder 2">
            <a:extLst>
              <a:ext uri="{FF2B5EF4-FFF2-40B4-BE49-F238E27FC236}">
                <a16:creationId xmlns:a16="http://schemas.microsoft.com/office/drawing/2014/main" id="{DCF36990-CB7F-3E4F-DD5C-240E94CBB4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2C8BF2-C138-35E9-F3EF-D3D0B2010411}"/>
              </a:ext>
            </a:extLst>
          </p:cNvPr>
          <p:cNvSpPr>
            <a:spLocks noGrp="1"/>
          </p:cNvSpPr>
          <p:nvPr>
            <p:ph type="sldNum" sz="quarter" idx="12"/>
          </p:nvPr>
        </p:nvSpPr>
        <p:spPr/>
        <p:txBody>
          <a:bodyPr/>
          <a:lstStyle/>
          <a:p>
            <a:fld id="{1E50ECB9-344A-9848-9C6B-A6F141E9D4E0}" type="slidenum">
              <a:rPr lang="en-US" smtClean="0"/>
              <a:t>‹#›</a:t>
            </a:fld>
            <a:endParaRPr lang="en-US"/>
          </a:p>
        </p:txBody>
      </p:sp>
    </p:spTree>
    <p:extLst>
      <p:ext uri="{BB962C8B-B14F-4D97-AF65-F5344CB8AC3E}">
        <p14:creationId xmlns:p14="http://schemas.microsoft.com/office/powerpoint/2010/main" val="1274698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98A5B-5CDA-77C6-1314-DECF671CB6D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AA285534-1E79-4466-4C55-44ECEBBC62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61F2444-6F38-42DD-D97E-B515D9CEF2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FDF5B49-5237-3BDE-36B8-826242A5C235}"/>
              </a:ext>
            </a:extLst>
          </p:cNvPr>
          <p:cNvSpPr>
            <a:spLocks noGrp="1"/>
          </p:cNvSpPr>
          <p:nvPr>
            <p:ph type="dt" sz="half" idx="10"/>
          </p:nvPr>
        </p:nvSpPr>
        <p:spPr/>
        <p:txBody>
          <a:bodyPr/>
          <a:lstStyle/>
          <a:p>
            <a:fld id="{83A18AB9-B8BD-D44D-8A88-768E44FFCB09}" type="datetimeFigureOut">
              <a:rPr lang="en-US" smtClean="0"/>
              <a:t>7/29/2025</a:t>
            </a:fld>
            <a:endParaRPr lang="en-US"/>
          </a:p>
        </p:txBody>
      </p:sp>
      <p:sp>
        <p:nvSpPr>
          <p:cNvPr id="6" name="Footer Placeholder 5">
            <a:extLst>
              <a:ext uri="{FF2B5EF4-FFF2-40B4-BE49-F238E27FC236}">
                <a16:creationId xmlns:a16="http://schemas.microsoft.com/office/drawing/2014/main" id="{EA1EE5D0-F24A-0A49-9510-FC1133795C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51CDB1-DA00-24F5-0788-07DC4ED03282}"/>
              </a:ext>
            </a:extLst>
          </p:cNvPr>
          <p:cNvSpPr>
            <a:spLocks noGrp="1"/>
          </p:cNvSpPr>
          <p:nvPr>
            <p:ph type="sldNum" sz="quarter" idx="12"/>
          </p:nvPr>
        </p:nvSpPr>
        <p:spPr/>
        <p:txBody>
          <a:bodyPr/>
          <a:lstStyle/>
          <a:p>
            <a:fld id="{1E50ECB9-344A-9848-9C6B-A6F141E9D4E0}" type="slidenum">
              <a:rPr lang="en-US" smtClean="0"/>
              <a:t>‹#›</a:t>
            </a:fld>
            <a:endParaRPr lang="en-US"/>
          </a:p>
        </p:txBody>
      </p:sp>
    </p:spTree>
    <p:extLst>
      <p:ext uri="{BB962C8B-B14F-4D97-AF65-F5344CB8AC3E}">
        <p14:creationId xmlns:p14="http://schemas.microsoft.com/office/powerpoint/2010/main" val="1536560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D5E5C-F3B3-65F2-C826-B68E0072E00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7954D11B-1C1E-53FC-5223-CC2AA81C2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E7CB893-AA1A-5EC3-8F9C-FCA38F38E9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C6231F3-99F1-415C-5EBA-E1892AB1DC4C}"/>
              </a:ext>
            </a:extLst>
          </p:cNvPr>
          <p:cNvSpPr>
            <a:spLocks noGrp="1"/>
          </p:cNvSpPr>
          <p:nvPr>
            <p:ph type="dt" sz="half" idx="10"/>
          </p:nvPr>
        </p:nvSpPr>
        <p:spPr/>
        <p:txBody>
          <a:bodyPr/>
          <a:lstStyle/>
          <a:p>
            <a:fld id="{83A18AB9-B8BD-D44D-8A88-768E44FFCB09}" type="datetimeFigureOut">
              <a:rPr lang="en-US" smtClean="0"/>
              <a:t>7/29/2025</a:t>
            </a:fld>
            <a:endParaRPr lang="en-US"/>
          </a:p>
        </p:txBody>
      </p:sp>
      <p:sp>
        <p:nvSpPr>
          <p:cNvPr id="6" name="Footer Placeholder 5">
            <a:extLst>
              <a:ext uri="{FF2B5EF4-FFF2-40B4-BE49-F238E27FC236}">
                <a16:creationId xmlns:a16="http://schemas.microsoft.com/office/drawing/2014/main" id="{E57D7C0D-2943-8902-A7CE-3175AA6A45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FDAA11-474F-B2F1-D601-25E5E5F5798C}"/>
              </a:ext>
            </a:extLst>
          </p:cNvPr>
          <p:cNvSpPr>
            <a:spLocks noGrp="1"/>
          </p:cNvSpPr>
          <p:nvPr>
            <p:ph type="sldNum" sz="quarter" idx="12"/>
          </p:nvPr>
        </p:nvSpPr>
        <p:spPr/>
        <p:txBody>
          <a:bodyPr/>
          <a:lstStyle/>
          <a:p>
            <a:fld id="{1E50ECB9-344A-9848-9C6B-A6F141E9D4E0}" type="slidenum">
              <a:rPr lang="en-US" smtClean="0"/>
              <a:t>‹#›</a:t>
            </a:fld>
            <a:endParaRPr lang="en-US"/>
          </a:p>
        </p:txBody>
      </p:sp>
    </p:spTree>
    <p:extLst>
      <p:ext uri="{BB962C8B-B14F-4D97-AF65-F5344CB8AC3E}">
        <p14:creationId xmlns:p14="http://schemas.microsoft.com/office/powerpoint/2010/main" val="2629210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2BC87E-DC04-171B-ED4F-F4841EC44F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D0AB82B-FF45-A54E-8BB4-3387296D02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92EA098-5C96-9E71-FAA0-1868FE50BD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A18AB9-B8BD-D44D-8A88-768E44FFCB09}" type="datetimeFigureOut">
              <a:rPr lang="en-US" smtClean="0"/>
              <a:t>7/29/2025</a:t>
            </a:fld>
            <a:endParaRPr lang="en-US"/>
          </a:p>
        </p:txBody>
      </p:sp>
      <p:sp>
        <p:nvSpPr>
          <p:cNvPr id="5" name="Footer Placeholder 4">
            <a:extLst>
              <a:ext uri="{FF2B5EF4-FFF2-40B4-BE49-F238E27FC236}">
                <a16:creationId xmlns:a16="http://schemas.microsoft.com/office/drawing/2014/main" id="{AAAC0C4A-5CAC-D53A-FE01-FB05015D8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64BD616-27C6-CBE7-F372-07F384B96C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50ECB9-344A-9848-9C6B-A6F141E9D4E0}" type="slidenum">
              <a:rPr lang="en-US" smtClean="0"/>
              <a:t>‹#›</a:t>
            </a:fld>
            <a:endParaRPr lang="en-US"/>
          </a:p>
        </p:txBody>
      </p:sp>
    </p:spTree>
    <p:extLst>
      <p:ext uri="{BB962C8B-B14F-4D97-AF65-F5344CB8AC3E}">
        <p14:creationId xmlns:p14="http://schemas.microsoft.com/office/powerpoint/2010/main" val="1072723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cheshirewestandchester.gov.uk/residents/education-and-learning/further-and-higher-education/skills-and-employment"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cheshirewestandchester.gov.uk/residents/education-and-learning/further-and-higher-education"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hyperlink" Target="mailto:skillsandemployment@cheshirewestandchester.gov.uk"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livewell.cheshirewestandchester.gov.uk/Services/1279"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www.gov.uk/government/get-involved/take-part/volunteer"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www.gov.uk/" TargetMode="External"/><Relationship Id="rId5" Type="http://schemas.openxmlformats.org/officeDocument/2006/relationships/hyperlink" Target="http://www.cheshirewestandchester.gov.uk/residents/housing" TargetMode="External"/><Relationship Id="rId4" Type="http://schemas.openxmlformats.org/officeDocument/2006/relationships/hyperlink" Target="http://www.citizensadvice.org.uk/"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skillsandemployment@cheshirewestandchester.gov.uk"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hyperlink" Target="http://www.matrixstandard.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candwopportunities.co.uk/"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886889-82E3-F1AF-B162-99331C779A8F}"/>
              </a:ext>
            </a:extLst>
          </p:cNvPr>
          <p:cNvSpPr txBox="1"/>
          <p:nvPr/>
        </p:nvSpPr>
        <p:spPr>
          <a:xfrm>
            <a:off x="1869440" y="2854263"/>
            <a:ext cx="9460882" cy="2031325"/>
          </a:xfrm>
          <a:prstGeom prst="rect">
            <a:avLst/>
          </a:prstGeom>
          <a:noFill/>
        </p:spPr>
        <p:txBody>
          <a:bodyPr wrap="square" rtlCol="0">
            <a:spAutoFit/>
          </a:bodyPr>
          <a:lstStyle/>
          <a:p>
            <a:r>
              <a:rPr lang="en-GB" sz="4000" b="1" dirty="0">
                <a:solidFill>
                  <a:schemeClr val="bg1"/>
                </a:solidFill>
              </a:rPr>
              <a:t>Information, Advice and Guidance (IAG)</a:t>
            </a:r>
          </a:p>
          <a:p>
            <a:r>
              <a:rPr lang="en-GB" sz="3200" dirty="0">
                <a:solidFill>
                  <a:schemeClr val="bg1"/>
                </a:solidFill>
              </a:rPr>
              <a:t>Including Careers Education and Guidance (CEG)</a:t>
            </a:r>
          </a:p>
          <a:p>
            <a:endParaRPr lang="en-US" sz="5400" b="1" dirty="0">
              <a:solidFill>
                <a:srgbClr val="0090A4"/>
              </a:solidFill>
            </a:endParaRPr>
          </a:p>
        </p:txBody>
      </p:sp>
    </p:spTree>
    <p:extLst>
      <p:ext uri="{BB962C8B-B14F-4D97-AF65-F5344CB8AC3E}">
        <p14:creationId xmlns:p14="http://schemas.microsoft.com/office/powerpoint/2010/main" val="1145749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0D034FF3-EBC3-2347-0DDE-AB100CE5E8A4}"/>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ADC5AD61-3747-4C4B-7D9C-078BE132BB3B}"/>
              </a:ext>
            </a:extLst>
          </p:cNvPr>
          <p:cNvSpPr txBox="1">
            <a:spLocks/>
          </p:cNvSpPr>
          <p:nvPr/>
        </p:nvSpPr>
        <p:spPr>
          <a:xfrm>
            <a:off x="838200" y="713312"/>
            <a:ext cx="4038600" cy="357420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sz="4800" b="1" dirty="0"/>
          </a:p>
        </p:txBody>
      </p:sp>
      <p:sp>
        <p:nvSpPr>
          <p:cNvPr id="4" name="Content Placeholder 2">
            <a:extLst>
              <a:ext uri="{FF2B5EF4-FFF2-40B4-BE49-F238E27FC236}">
                <a16:creationId xmlns:a16="http://schemas.microsoft.com/office/drawing/2014/main" id="{FBA9525C-7377-9866-9FB2-2E76B7850B26}"/>
              </a:ext>
            </a:extLst>
          </p:cNvPr>
          <p:cNvSpPr>
            <a:spLocks noGrp="1"/>
          </p:cNvSpPr>
          <p:nvPr>
            <p:ph type="ctrTitle"/>
          </p:nvPr>
        </p:nvSpPr>
        <p:spPr>
          <a:xfrm>
            <a:off x="5287574" y="763675"/>
            <a:ext cx="5802312" cy="5014912"/>
          </a:xfrm>
        </p:spPr>
        <p:txBody>
          <a:bodyPr anchor="ctr">
            <a:normAutofit/>
          </a:bodyPr>
          <a:lstStyle/>
          <a:p>
            <a:pPr marL="0" indent="0" algn="l">
              <a:buNone/>
            </a:pPr>
            <a:r>
              <a:rPr lang="en-GB" sz="2400" b="1" dirty="0">
                <a:solidFill>
                  <a:srgbClr val="36243B"/>
                </a:solidFill>
                <a:latin typeface="+mn-lt"/>
              </a:rPr>
              <a:t>Skills and Employments Hubs, </a:t>
            </a:r>
            <a:br>
              <a:rPr lang="en-GB" sz="2400" b="1" dirty="0">
                <a:solidFill>
                  <a:srgbClr val="36243B"/>
                </a:solidFill>
                <a:latin typeface="+mn-lt"/>
              </a:rPr>
            </a:br>
            <a:r>
              <a:rPr lang="en-GB" sz="2400" b="1" dirty="0">
                <a:solidFill>
                  <a:srgbClr val="36243B"/>
                </a:solidFill>
                <a:latin typeface="+mn-lt"/>
              </a:rPr>
              <a:t>Mentoring and Employment Support Projects, and Outreach Hubs</a:t>
            </a:r>
            <a:br>
              <a:rPr lang="en-GB" sz="2200" b="1" dirty="0">
                <a:solidFill>
                  <a:srgbClr val="36243B"/>
                </a:solidFill>
                <a:latin typeface="+mn-lt"/>
              </a:rPr>
            </a:br>
            <a:endParaRPr lang="en-GB" sz="2200" b="1" dirty="0">
              <a:solidFill>
                <a:srgbClr val="36243B"/>
              </a:solidFill>
              <a:latin typeface="+mn-lt"/>
            </a:endParaRPr>
          </a:p>
          <a:p>
            <a:pPr marL="0" indent="0" algn="l">
              <a:buNone/>
            </a:pPr>
            <a:r>
              <a:rPr lang="en-GB" sz="1400" dirty="0">
                <a:solidFill>
                  <a:srgbClr val="36243B"/>
                </a:solidFill>
                <a:latin typeface="+mn-lt"/>
                <a:cs typeface="Arial" panose="020B0604020202020204" pitchFamily="34" charset="0"/>
              </a:rPr>
              <a:t>The Skills and Employment Team offers a range of services to support local people in learning and employment. Speak to your tutor/mentor or visit our website for further information about the work we do, and how we might be able to support you further:</a:t>
            </a:r>
          </a:p>
          <a:p>
            <a:pPr marL="0" indent="0" algn="l">
              <a:buNone/>
            </a:pPr>
            <a:endParaRPr lang="en-GB" sz="1400" dirty="0">
              <a:solidFill>
                <a:srgbClr val="36243B"/>
              </a:solidFill>
              <a:latin typeface="+mn-lt"/>
              <a:cs typeface="Arial" panose="020B0604020202020204" pitchFamily="34" charset="0"/>
            </a:endParaRPr>
          </a:p>
          <a:p>
            <a:pPr marL="0" indent="0" algn="l">
              <a:buNone/>
            </a:pPr>
            <a:r>
              <a:rPr lang="en-GB" sz="1400" dirty="0">
                <a:solidFill>
                  <a:srgbClr val="36243B"/>
                </a:solidFill>
                <a:latin typeface="+mn-lt"/>
                <a:cs typeface="Arial" panose="020B0604020202020204" pitchFamily="34" charset="0"/>
                <a:hlinkClick r:id="rId3">
                  <a:extLst>
                    <a:ext uri="{A12FA001-AC4F-418D-AE19-62706E023703}">
                      <ahyp:hlinkClr xmlns:ahyp="http://schemas.microsoft.com/office/drawing/2018/hyperlinkcolor" val="tx"/>
                    </a:ext>
                  </a:extLst>
                </a:hlinkClick>
              </a:rPr>
              <a:t>www.cheshirewestandchester.gov.uk/residents/education-and-learning/further-and-higher-education/skills-and-employment</a:t>
            </a:r>
            <a:r>
              <a:rPr lang="en-GB" sz="1400" dirty="0">
                <a:solidFill>
                  <a:srgbClr val="36243B"/>
                </a:solidFill>
                <a:latin typeface="+mn-lt"/>
                <a:cs typeface="Arial" panose="020B0604020202020204" pitchFamily="34" charset="0"/>
              </a:rPr>
              <a:t> </a:t>
            </a:r>
          </a:p>
        </p:txBody>
      </p:sp>
      <p:sp>
        <p:nvSpPr>
          <p:cNvPr id="5" name="Title 1">
            <a:extLst>
              <a:ext uri="{FF2B5EF4-FFF2-40B4-BE49-F238E27FC236}">
                <a16:creationId xmlns:a16="http://schemas.microsoft.com/office/drawing/2014/main" id="{DEFF67A0-367A-3564-6CBF-888BDFDC0605}"/>
              </a:ext>
            </a:extLst>
          </p:cNvPr>
          <p:cNvSpPr txBox="1">
            <a:spLocks/>
          </p:cNvSpPr>
          <p:nvPr/>
        </p:nvSpPr>
        <p:spPr>
          <a:xfrm>
            <a:off x="920478" y="1723515"/>
            <a:ext cx="3210854" cy="184745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800" b="1" dirty="0">
                <a:solidFill>
                  <a:srgbClr val="36243B"/>
                </a:solidFill>
                <a:latin typeface="+mn-lt"/>
              </a:rPr>
              <a:t>Useful information</a:t>
            </a:r>
          </a:p>
        </p:txBody>
      </p:sp>
    </p:spTree>
    <p:extLst>
      <p:ext uri="{BB962C8B-B14F-4D97-AF65-F5344CB8AC3E}">
        <p14:creationId xmlns:p14="http://schemas.microsoft.com/office/powerpoint/2010/main" val="2277055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72529A2C-C32D-BC1A-53F0-03B5CF457E78}"/>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F9EB8923-632D-F5E4-AC42-776618C34C18}"/>
              </a:ext>
            </a:extLst>
          </p:cNvPr>
          <p:cNvSpPr txBox="1">
            <a:spLocks/>
          </p:cNvSpPr>
          <p:nvPr/>
        </p:nvSpPr>
        <p:spPr>
          <a:xfrm>
            <a:off x="838200" y="713312"/>
            <a:ext cx="4038600" cy="357420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sz="4800" b="1" dirty="0"/>
          </a:p>
        </p:txBody>
      </p:sp>
      <p:sp>
        <p:nvSpPr>
          <p:cNvPr id="4" name="Content Placeholder 2">
            <a:extLst>
              <a:ext uri="{FF2B5EF4-FFF2-40B4-BE49-F238E27FC236}">
                <a16:creationId xmlns:a16="http://schemas.microsoft.com/office/drawing/2014/main" id="{0F4E861D-41FD-A468-67AA-9F569D089157}"/>
              </a:ext>
            </a:extLst>
          </p:cNvPr>
          <p:cNvSpPr>
            <a:spLocks noGrp="1"/>
          </p:cNvSpPr>
          <p:nvPr>
            <p:ph type="ctrTitle"/>
          </p:nvPr>
        </p:nvSpPr>
        <p:spPr>
          <a:xfrm>
            <a:off x="5292708" y="921544"/>
            <a:ext cx="5802312" cy="5014912"/>
          </a:xfrm>
        </p:spPr>
        <p:txBody>
          <a:bodyPr anchor="ctr">
            <a:normAutofit/>
          </a:bodyPr>
          <a:lstStyle/>
          <a:p>
            <a:pPr marL="0" indent="0" algn="l">
              <a:buNone/>
            </a:pPr>
            <a:r>
              <a:rPr lang="en-GB" sz="2400" b="1" dirty="0">
                <a:solidFill>
                  <a:srgbClr val="36243B"/>
                </a:solidFill>
                <a:latin typeface="+mn-lt"/>
              </a:rPr>
              <a:t>Colleges and Adult Learning Providers</a:t>
            </a:r>
            <a:br>
              <a:rPr lang="en-GB" sz="1600" b="1" dirty="0">
                <a:solidFill>
                  <a:srgbClr val="36243B"/>
                </a:solidFill>
                <a:latin typeface="+mn-lt"/>
              </a:rPr>
            </a:br>
            <a:endParaRPr lang="en-GB" sz="1600" b="1" dirty="0">
              <a:solidFill>
                <a:srgbClr val="36243B"/>
              </a:solidFill>
              <a:latin typeface="+mn-lt"/>
            </a:endParaRPr>
          </a:p>
          <a:p>
            <a:pPr marL="0" indent="0" algn="l">
              <a:buNone/>
            </a:pPr>
            <a:r>
              <a:rPr lang="en-GB" sz="1600" dirty="0">
                <a:solidFill>
                  <a:srgbClr val="36243B"/>
                </a:solidFill>
                <a:latin typeface="+mn-lt"/>
              </a:rPr>
              <a:t>There are many providers of adult learning courses in the Cheshire West and Chester area. To view potential opportunities, visit:</a:t>
            </a:r>
            <a:br>
              <a:rPr lang="en-GB" sz="1600" dirty="0">
                <a:solidFill>
                  <a:srgbClr val="36243B"/>
                </a:solidFill>
                <a:latin typeface="+mn-lt"/>
              </a:rPr>
            </a:br>
            <a:br>
              <a:rPr lang="en-GB" sz="1600" dirty="0">
                <a:solidFill>
                  <a:srgbClr val="36243B"/>
                </a:solidFill>
                <a:latin typeface="+mn-lt"/>
              </a:rPr>
            </a:br>
            <a:r>
              <a:rPr lang="en-GB" sz="1600" dirty="0">
                <a:solidFill>
                  <a:srgbClr val="36243B"/>
                </a:solidFill>
                <a:latin typeface="+mn-lt"/>
                <a:hlinkClick r:id="rId3">
                  <a:extLst>
                    <a:ext uri="{A12FA001-AC4F-418D-AE19-62706E023703}">
                      <ahyp:hlinkClr xmlns:ahyp="http://schemas.microsoft.com/office/drawing/2018/hyperlinkcolor" val="tx"/>
                    </a:ext>
                  </a:extLst>
                </a:hlinkClick>
              </a:rPr>
              <a:t>www.cheshirewestandchester.gov.uk/residents/education-and-learning/further-and-higher-education</a:t>
            </a:r>
            <a:endParaRPr lang="en-GB" sz="1600" dirty="0">
              <a:solidFill>
                <a:srgbClr val="36243B"/>
              </a:solidFill>
              <a:latin typeface="+mn-lt"/>
            </a:endParaRPr>
          </a:p>
          <a:p>
            <a:pPr marL="0" indent="0" algn="l">
              <a:buNone/>
            </a:pPr>
            <a:endParaRPr lang="en-GB" sz="1600" dirty="0">
              <a:solidFill>
                <a:srgbClr val="36243B"/>
              </a:solidFill>
              <a:latin typeface="+mn-lt"/>
            </a:endParaRPr>
          </a:p>
          <a:p>
            <a:pPr marL="0" indent="0" algn="l">
              <a:buNone/>
            </a:pPr>
            <a:r>
              <a:rPr lang="en-GB" sz="1600" dirty="0">
                <a:solidFill>
                  <a:srgbClr val="36243B"/>
                </a:solidFill>
                <a:latin typeface="+mn-lt"/>
              </a:rPr>
              <a:t>Or for help identifying courses suitable for you, email the Skills and Employment Team on</a:t>
            </a:r>
            <a:br>
              <a:rPr lang="en-GB" sz="1600" dirty="0">
                <a:solidFill>
                  <a:srgbClr val="36243B"/>
                </a:solidFill>
                <a:latin typeface="+mn-lt"/>
              </a:rPr>
            </a:br>
            <a:br>
              <a:rPr lang="en-GB" sz="1600" dirty="0">
                <a:solidFill>
                  <a:srgbClr val="36243B"/>
                </a:solidFill>
                <a:latin typeface="+mn-lt"/>
              </a:rPr>
            </a:br>
            <a:r>
              <a:rPr lang="en-GB" sz="1600" dirty="0">
                <a:solidFill>
                  <a:srgbClr val="36243B"/>
                </a:solidFill>
                <a:latin typeface="+mn-lt"/>
                <a:hlinkClick r:id="rId4">
                  <a:extLst>
                    <a:ext uri="{A12FA001-AC4F-418D-AE19-62706E023703}">
                      <ahyp:hlinkClr xmlns:ahyp="http://schemas.microsoft.com/office/drawing/2018/hyperlinkcolor" val="tx"/>
                    </a:ext>
                  </a:extLst>
                </a:hlinkClick>
              </a:rPr>
              <a:t>skillsandemployment@cheshirewestandchester.gov.uk</a:t>
            </a:r>
            <a:r>
              <a:rPr lang="en-GB" sz="1600" dirty="0">
                <a:solidFill>
                  <a:srgbClr val="36243B"/>
                </a:solidFill>
                <a:latin typeface="+mn-lt"/>
              </a:rPr>
              <a:t> </a:t>
            </a:r>
          </a:p>
          <a:p>
            <a:pPr marL="0" indent="0" algn="l">
              <a:buNone/>
            </a:pPr>
            <a:endParaRPr lang="en-GB" sz="1600" dirty="0">
              <a:solidFill>
                <a:srgbClr val="36243B"/>
              </a:solidFill>
              <a:latin typeface="+mn-lt"/>
            </a:endParaRPr>
          </a:p>
        </p:txBody>
      </p:sp>
      <p:sp>
        <p:nvSpPr>
          <p:cNvPr id="5" name="Title 1">
            <a:extLst>
              <a:ext uri="{FF2B5EF4-FFF2-40B4-BE49-F238E27FC236}">
                <a16:creationId xmlns:a16="http://schemas.microsoft.com/office/drawing/2014/main" id="{05E687CD-8A47-7B5F-5B09-6E460C9D6CE7}"/>
              </a:ext>
            </a:extLst>
          </p:cNvPr>
          <p:cNvSpPr txBox="1">
            <a:spLocks/>
          </p:cNvSpPr>
          <p:nvPr/>
        </p:nvSpPr>
        <p:spPr>
          <a:xfrm>
            <a:off x="930525" y="1810153"/>
            <a:ext cx="3210854" cy="176617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800" b="1" dirty="0">
                <a:solidFill>
                  <a:srgbClr val="36243B"/>
                </a:solidFill>
                <a:latin typeface="+mn-lt"/>
              </a:rPr>
              <a:t>Useful information</a:t>
            </a:r>
          </a:p>
        </p:txBody>
      </p:sp>
    </p:spTree>
    <p:extLst>
      <p:ext uri="{BB962C8B-B14F-4D97-AF65-F5344CB8AC3E}">
        <p14:creationId xmlns:p14="http://schemas.microsoft.com/office/powerpoint/2010/main" val="3848244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5FF6E144-D8D7-4105-A78E-8A35F34143DA}"/>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41D9D65B-A242-7AA3-27C0-61A1DF1791A9}"/>
              </a:ext>
            </a:extLst>
          </p:cNvPr>
          <p:cNvSpPr txBox="1">
            <a:spLocks/>
          </p:cNvSpPr>
          <p:nvPr/>
        </p:nvSpPr>
        <p:spPr>
          <a:xfrm>
            <a:off x="838200" y="713312"/>
            <a:ext cx="4038600" cy="357420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sz="4800" b="1" dirty="0"/>
          </a:p>
        </p:txBody>
      </p:sp>
      <p:sp>
        <p:nvSpPr>
          <p:cNvPr id="4" name="Content Placeholder 2">
            <a:extLst>
              <a:ext uri="{FF2B5EF4-FFF2-40B4-BE49-F238E27FC236}">
                <a16:creationId xmlns:a16="http://schemas.microsoft.com/office/drawing/2014/main" id="{5EE6FC32-5E2B-8A6E-E17B-031DA2659FBE}"/>
              </a:ext>
            </a:extLst>
          </p:cNvPr>
          <p:cNvSpPr>
            <a:spLocks noGrp="1"/>
          </p:cNvSpPr>
          <p:nvPr>
            <p:ph type="ctrTitle"/>
          </p:nvPr>
        </p:nvSpPr>
        <p:spPr>
          <a:xfrm>
            <a:off x="5252402" y="713312"/>
            <a:ext cx="6258877" cy="5390197"/>
          </a:xfrm>
        </p:spPr>
        <p:txBody>
          <a:bodyPr anchor="ctr">
            <a:normAutofit/>
          </a:bodyPr>
          <a:lstStyle/>
          <a:p>
            <a:pPr algn="l"/>
            <a:br>
              <a:rPr lang="en-GB" sz="1600" b="1" dirty="0">
                <a:solidFill>
                  <a:srgbClr val="36243B"/>
                </a:solidFill>
                <a:latin typeface="+mn-lt"/>
              </a:rPr>
            </a:br>
            <a:br>
              <a:rPr lang="en-GB" sz="1600" b="1" dirty="0">
                <a:solidFill>
                  <a:srgbClr val="36243B"/>
                </a:solidFill>
                <a:latin typeface="+mn-lt"/>
              </a:rPr>
            </a:br>
            <a:r>
              <a:rPr lang="en-GB" sz="2400" b="1" dirty="0">
                <a:solidFill>
                  <a:srgbClr val="36243B"/>
                </a:solidFill>
                <a:latin typeface="+mn-lt"/>
              </a:rPr>
              <a:t>Cheshire West and Chester Council</a:t>
            </a:r>
            <a:br>
              <a:rPr lang="en-GB" sz="2400" b="1" dirty="0">
                <a:solidFill>
                  <a:srgbClr val="36243B"/>
                </a:solidFill>
                <a:latin typeface="+mn-lt"/>
              </a:rPr>
            </a:br>
            <a:r>
              <a:rPr lang="en-GB" sz="2400" b="1" dirty="0">
                <a:solidFill>
                  <a:srgbClr val="36243B"/>
                </a:solidFill>
                <a:latin typeface="+mn-lt"/>
              </a:rPr>
              <a:t>Information, Advice and Support Service</a:t>
            </a:r>
            <a:br>
              <a:rPr lang="en-GB" sz="1600" b="1" dirty="0">
                <a:solidFill>
                  <a:srgbClr val="36243B"/>
                </a:solidFill>
                <a:latin typeface="+mn-lt"/>
              </a:rPr>
            </a:br>
            <a:endParaRPr lang="en-GB" sz="1600" b="1" dirty="0">
              <a:solidFill>
                <a:srgbClr val="36243B"/>
              </a:solidFill>
              <a:latin typeface="+mn-lt"/>
            </a:endParaRPr>
          </a:p>
          <a:p>
            <a:pPr marL="0" indent="0" algn="l">
              <a:buNone/>
            </a:pPr>
            <a:r>
              <a:rPr lang="en-GB" sz="1600" dirty="0">
                <a:solidFill>
                  <a:srgbClr val="36243B"/>
                </a:solidFill>
                <a:latin typeface="+mn-lt"/>
                <a:cs typeface="Arial" panose="020B0604020202020204" pitchFamily="34" charset="0"/>
              </a:rPr>
              <a:t>For parents and carers, children and young people who have difficulties with learning, and/or a disability from birth to 25 years.</a:t>
            </a:r>
            <a:br>
              <a:rPr lang="en-GB" sz="1600" dirty="0">
                <a:solidFill>
                  <a:srgbClr val="36243B"/>
                </a:solidFill>
                <a:latin typeface="+mn-lt"/>
                <a:cs typeface="Arial" panose="020B0604020202020204" pitchFamily="34" charset="0"/>
              </a:rPr>
            </a:br>
            <a:br>
              <a:rPr lang="en-GB" sz="1600" dirty="0">
                <a:solidFill>
                  <a:srgbClr val="36243B"/>
                </a:solidFill>
                <a:latin typeface="+mn-lt"/>
                <a:cs typeface="Arial" panose="020B0604020202020204" pitchFamily="34" charset="0"/>
              </a:rPr>
            </a:br>
            <a:r>
              <a:rPr lang="en-GB" sz="1600" dirty="0">
                <a:solidFill>
                  <a:srgbClr val="36243B"/>
                </a:solidFill>
                <a:latin typeface="+mn-lt"/>
                <a:cs typeface="Arial" panose="020B0604020202020204" pitchFamily="34" charset="0"/>
              </a:rPr>
              <a:t>They offer help and support with such things as:  </a:t>
            </a:r>
            <a:br>
              <a:rPr lang="en-GB" sz="1600" dirty="0">
                <a:solidFill>
                  <a:srgbClr val="36243B"/>
                </a:solidFill>
                <a:latin typeface="+mn-lt"/>
                <a:cs typeface="Arial" panose="020B0604020202020204" pitchFamily="34" charset="0"/>
              </a:rPr>
            </a:br>
            <a:r>
              <a:rPr lang="en-GB" sz="1600" dirty="0">
                <a:solidFill>
                  <a:srgbClr val="36243B"/>
                </a:solidFill>
                <a:latin typeface="+mn-lt"/>
                <a:cs typeface="Arial" panose="020B0604020202020204" pitchFamily="34" charset="0"/>
              </a:rPr>
              <a:t>                                                                  </a:t>
            </a:r>
          </a:p>
          <a:p>
            <a:pPr marL="342900" indent="-342900" algn="l">
              <a:buFont typeface="Arial" panose="020B0604020202020204" pitchFamily="34" charset="0"/>
              <a:buChar char="•"/>
            </a:pPr>
            <a:r>
              <a:rPr lang="en-GB" sz="1600" dirty="0">
                <a:solidFill>
                  <a:srgbClr val="36243B"/>
                </a:solidFill>
                <a:latin typeface="+mn-lt"/>
                <a:cs typeface="Arial" panose="020B0604020202020204" pitchFamily="34" charset="0"/>
              </a:rPr>
              <a:t>Childcare and options available</a:t>
            </a:r>
          </a:p>
          <a:p>
            <a:pPr marL="342900" indent="-342900" algn="l">
              <a:buFont typeface="Arial" panose="020B0604020202020204" pitchFamily="34" charset="0"/>
              <a:buChar char="•"/>
            </a:pPr>
            <a:r>
              <a:rPr lang="en-GB" sz="1600" dirty="0">
                <a:solidFill>
                  <a:srgbClr val="36243B"/>
                </a:solidFill>
                <a:latin typeface="+mn-lt"/>
                <a:cs typeface="Arial" panose="020B0604020202020204" pitchFamily="34" charset="0"/>
              </a:rPr>
              <a:t>IAG regarding family matters, including legal</a:t>
            </a:r>
          </a:p>
          <a:p>
            <a:pPr marL="342900" indent="-342900" algn="l">
              <a:buFont typeface="Arial" panose="020B0604020202020204" pitchFamily="34" charset="0"/>
              <a:buChar char="•"/>
            </a:pPr>
            <a:r>
              <a:rPr lang="en-GB" sz="1600" dirty="0">
                <a:solidFill>
                  <a:srgbClr val="36243B"/>
                </a:solidFill>
                <a:latin typeface="+mn-lt"/>
                <a:cs typeface="Arial" panose="020B0604020202020204" pitchFamily="34" charset="0"/>
              </a:rPr>
              <a:t>Benefits and grants</a:t>
            </a:r>
          </a:p>
          <a:p>
            <a:pPr marL="342900" indent="-342900" algn="l">
              <a:buFont typeface="Arial" panose="020B0604020202020204" pitchFamily="34" charset="0"/>
              <a:buChar char="•"/>
            </a:pPr>
            <a:r>
              <a:rPr lang="en-GB" sz="1600" dirty="0">
                <a:solidFill>
                  <a:srgbClr val="36243B"/>
                </a:solidFill>
                <a:latin typeface="+mn-lt"/>
                <a:cs typeface="Arial" panose="020B0604020202020204" pitchFamily="34" charset="0"/>
              </a:rPr>
              <a:t>Parenting support</a:t>
            </a:r>
          </a:p>
          <a:p>
            <a:pPr marL="342900" indent="-342900" algn="l">
              <a:buFont typeface="Arial" panose="020B0604020202020204" pitchFamily="34" charset="0"/>
              <a:buChar char="•"/>
            </a:pPr>
            <a:r>
              <a:rPr lang="en-GB" sz="1600" dirty="0">
                <a:solidFill>
                  <a:srgbClr val="36243B"/>
                </a:solidFill>
                <a:latin typeface="+mn-lt"/>
                <a:cs typeface="Arial" panose="020B0604020202020204" pitchFamily="34" charset="0"/>
              </a:rPr>
              <a:t>Training information for childminders</a:t>
            </a:r>
          </a:p>
          <a:p>
            <a:pPr algn="l"/>
            <a:endParaRPr lang="en-GB" sz="1600" dirty="0">
              <a:solidFill>
                <a:srgbClr val="36243B"/>
              </a:solidFill>
              <a:latin typeface="+mn-lt"/>
              <a:cs typeface="Arial" panose="020B0604020202020204" pitchFamily="34" charset="0"/>
            </a:endParaRPr>
          </a:p>
          <a:p>
            <a:pPr marL="0" indent="0" algn="l">
              <a:buNone/>
            </a:pPr>
            <a:r>
              <a:rPr lang="en-GB" sz="1600" dirty="0">
                <a:solidFill>
                  <a:srgbClr val="36243B"/>
                </a:solidFill>
                <a:latin typeface="+mn-lt"/>
                <a:cs typeface="Arial" panose="020B0604020202020204" pitchFamily="34" charset="0"/>
              </a:rPr>
              <a:t>Further information can be found on the Cheshire West and Chester website at</a:t>
            </a:r>
          </a:p>
          <a:p>
            <a:pPr marL="0" indent="0" algn="l">
              <a:buNone/>
            </a:pPr>
            <a:r>
              <a:rPr lang="en-GB" sz="1600" dirty="0">
                <a:solidFill>
                  <a:srgbClr val="36243B"/>
                </a:solidFill>
                <a:latin typeface="+mn-lt"/>
                <a:cs typeface="Arial" panose="020B0604020202020204" pitchFamily="34" charset="0"/>
                <a:hlinkClick r:id="rId3">
                  <a:extLst>
                    <a:ext uri="{A12FA001-AC4F-418D-AE19-62706E023703}">
                      <ahyp:hlinkClr xmlns:ahyp="http://schemas.microsoft.com/office/drawing/2018/hyperlinkcolor" val="tx"/>
                    </a:ext>
                  </a:extLst>
                </a:hlinkClick>
              </a:rPr>
              <a:t>www.livewell.cheshirewestandchester.gov.uk/Services/1279</a:t>
            </a:r>
            <a:r>
              <a:rPr lang="en-GB" sz="1600" dirty="0">
                <a:solidFill>
                  <a:srgbClr val="36243B"/>
                </a:solidFill>
                <a:latin typeface="+mn-lt"/>
                <a:cs typeface="Arial" panose="020B0604020202020204" pitchFamily="34" charset="0"/>
              </a:rPr>
              <a:t>.</a:t>
            </a:r>
          </a:p>
          <a:p>
            <a:pPr algn="l"/>
            <a:endParaRPr lang="en-GB" sz="1600" dirty="0">
              <a:solidFill>
                <a:srgbClr val="36243B"/>
              </a:solidFill>
              <a:latin typeface="+mn-lt"/>
            </a:endParaRPr>
          </a:p>
          <a:p>
            <a:pPr algn="l"/>
            <a:endParaRPr lang="en-GB" sz="1600" dirty="0">
              <a:solidFill>
                <a:srgbClr val="36243B"/>
              </a:solidFill>
              <a:latin typeface="+mn-lt"/>
            </a:endParaRPr>
          </a:p>
        </p:txBody>
      </p:sp>
      <p:sp>
        <p:nvSpPr>
          <p:cNvPr id="5" name="Title 1">
            <a:extLst>
              <a:ext uri="{FF2B5EF4-FFF2-40B4-BE49-F238E27FC236}">
                <a16:creationId xmlns:a16="http://schemas.microsoft.com/office/drawing/2014/main" id="{090B8F5F-AEFA-2BD4-586B-88CD0312A974}"/>
              </a:ext>
            </a:extLst>
          </p:cNvPr>
          <p:cNvSpPr txBox="1">
            <a:spLocks/>
          </p:cNvSpPr>
          <p:nvPr/>
        </p:nvSpPr>
        <p:spPr>
          <a:xfrm>
            <a:off x="938899" y="1953735"/>
            <a:ext cx="3210854" cy="162393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800" b="1" dirty="0">
                <a:solidFill>
                  <a:srgbClr val="36243B"/>
                </a:solidFill>
                <a:latin typeface="+mn-lt"/>
              </a:rPr>
              <a:t>Useful information</a:t>
            </a:r>
          </a:p>
        </p:txBody>
      </p:sp>
    </p:spTree>
    <p:extLst>
      <p:ext uri="{BB962C8B-B14F-4D97-AF65-F5344CB8AC3E}">
        <p14:creationId xmlns:p14="http://schemas.microsoft.com/office/powerpoint/2010/main" val="2787025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7204F225-6D98-91DF-9E14-40E2195DA8D4}"/>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E7241AD4-0FC5-B501-24D9-5CB771C73450}"/>
              </a:ext>
            </a:extLst>
          </p:cNvPr>
          <p:cNvSpPr txBox="1">
            <a:spLocks/>
          </p:cNvSpPr>
          <p:nvPr/>
        </p:nvSpPr>
        <p:spPr>
          <a:xfrm>
            <a:off x="838200" y="713312"/>
            <a:ext cx="4038600" cy="357420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sz="4800" b="1" dirty="0"/>
          </a:p>
        </p:txBody>
      </p:sp>
      <p:sp>
        <p:nvSpPr>
          <p:cNvPr id="4" name="Content Placeholder 2">
            <a:extLst>
              <a:ext uri="{FF2B5EF4-FFF2-40B4-BE49-F238E27FC236}">
                <a16:creationId xmlns:a16="http://schemas.microsoft.com/office/drawing/2014/main" id="{C961D084-17C3-8717-2167-EF4C790C6B3D}"/>
              </a:ext>
            </a:extLst>
          </p:cNvPr>
          <p:cNvSpPr>
            <a:spLocks noGrp="1"/>
          </p:cNvSpPr>
          <p:nvPr>
            <p:ph type="ctrTitle"/>
          </p:nvPr>
        </p:nvSpPr>
        <p:spPr>
          <a:xfrm>
            <a:off x="5262563" y="1122363"/>
            <a:ext cx="5802312" cy="5014912"/>
          </a:xfrm>
        </p:spPr>
        <p:txBody>
          <a:bodyPr anchor="ctr">
            <a:normAutofit/>
          </a:bodyPr>
          <a:lstStyle/>
          <a:p>
            <a:pPr algn="l"/>
            <a:r>
              <a:rPr lang="en-GB" sz="1600" dirty="0">
                <a:solidFill>
                  <a:srgbClr val="36243B"/>
                </a:solidFill>
                <a:latin typeface="+mn-lt"/>
                <a:cs typeface="Arial" panose="020B0604020202020204" pitchFamily="34" charset="0"/>
              </a:rPr>
              <a:t>Volunteering opportunities </a:t>
            </a:r>
            <a:br>
              <a:rPr lang="en-GB" sz="1600" dirty="0">
                <a:solidFill>
                  <a:srgbClr val="36243B"/>
                </a:solidFill>
                <a:latin typeface="+mn-lt"/>
                <a:cs typeface="Arial" panose="020B0604020202020204" pitchFamily="34" charset="0"/>
              </a:rPr>
            </a:br>
            <a:r>
              <a:rPr lang="en-GB" sz="1600" dirty="0">
                <a:solidFill>
                  <a:srgbClr val="36243B"/>
                </a:solidFill>
                <a:latin typeface="+mn-lt"/>
                <a:cs typeface="Arial" panose="020B0604020202020204" pitchFamily="34" charset="0"/>
                <a:hlinkClick r:id="rId3">
                  <a:extLst>
                    <a:ext uri="{A12FA001-AC4F-418D-AE19-62706E023703}">
                      <ahyp:hlinkClr xmlns:ahyp="http://schemas.microsoft.com/office/drawing/2018/hyperlinkcolor" val="tx"/>
                    </a:ext>
                  </a:extLst>
                </a:hlinkClick>
              </a:rPr>
              <a:t>www.gov.uk/government/get-involved/take-part/volunteer</a:t>
            </a:r>
            <a:r>
              <a:rPr lang="nl-NL" sz="1600" dirty="0">
                <a:solidFill>
                  <a:srgbClr val="36243B"/>
                </a:solidFill>
                <a:latin typeface="+mn-lt"/>
                <a:cs typeface="Arial" panose="020B0604020202020204" pitchFamily="34" charset="0"/>
              </a:rPr>
              <a:t> </a:t>
            </a:r>
          </a:p>
          <a:p>
            <a:pPr marL="0" indent="0" algn="l">
              <a:buNone/>
            </a:pPr>
            <a:endParaRPr lang="en-GB" sz="1600" dirty="0">
              <a:solidFill>
                <a:srgbClr val="36243B"/>
              </a:solidFill>
              <a:latin typeface="+mn-lt"/>
              <a:cs typeface="Arial" panose="020B0604020202020204" pitchFamily="34" charset="0"/>
            </a:endParaRPr>
          </a:p>
          <a:p>
            <a:pPr algn="l"/>
            <a:r>
              <a:rPr lang="en-GB" sz="1600" dirty="0">
                <a:solidFill>
                  <a:srgbClr val="36243B"/>
                </a:solidFill>
                <a:effectLst/>
                <a:latin typeface="+mn-lt"/>
                <a:ea typeface="Times New Roman" panose="02020603050405020304" pitchFamily="18" charset="0"/>
                <a:cs typeface="Arial" panose="020B0604020202020204" pitchFamily="34" charset="0"/>
              </a:rPr>
              <a:t>Citizens Advice</a:t>
            </a:r>
            <a:br>
              <a:rPr lang="en-GB" sz="1600" dirty="0">
                <a:solidFill>
                  <a:srgbClr val="36243B"/>
                </a:solidFill>
                <a:latin typeface="+mn-lt"/>
                <a:ea typeface="Times New Roman" panose="02020603050405020304" pitchFamily="18" charset="0"/>
                <a:cs typeface="Arial" panose="020B0604020202020204" pitchFamily="34" charset="0"/>
              </a:rPr>
            </a:br>
            <a:r>
              <a:rPr lang="en-GB" sz="1600" u="sng" dirty="0">
                <a:solidFill>
                  <a:srgbClr val="36243B"/>
                </a:solidFill>
                <a:effectLst/>
                <a:latin typeface="+mn-lt"/>
                <a:ea typeface="Times New Roman" panose="02020603050405020304" pitchFamily="18" charset="0"/>
                <a:cs typeface="Arial" panose="020B0604020202020204" pitchFamily="34" charset="0"/>
                <a:hlinkClick r:id="rId4">
                  <a:extLst>
                    <a:ext uri="{A12FA001-AC4F-418D-AE19-62706E023703}">
                      <ahyp:hlinkClr xmlns:ahyp="http://schemas.microsoft.com/office/drawing/2018/hyperlinkcolor" val="tx"/>
                    </a:ext>
                  </a:extLst>
                </a:hlinkClick>
              </a:rPr>
              <a:t>www.citizensadvice.org.uk/</a:t>
            </a:r>
            <a:endParaRPr lang="en-GB" sz="1600" u="sng" dirty="0">
              <a:solidFill>
                <a:srgbClr val="36243B"/>
              </a:solidFill>
              <a:effectLst/>
              <a:latin typeface="+mn-lt"/>
              <a:ea typeface="Times New Roman" panose="02020603050405020304" pitchFamily="18" charset="0"/>
              <a:cs typeface="Arial" panose="020B0604020202020204" pitchFamily="34" charset="0"/>
            </a:endParaRPr>
          </a:p>
          <a:p>
            <a:pPr marL="0" indent="0" algn="l">
              <a:buNone/>
            </a:pPr>
            <a:endParaRPr lang="en-GB" sz="1600" dirty="0">
              <a:solidFill>
                <a:srgbClr val="36243B"/>
              </a:solidFill>
              <a:effectLst/>
              <a:latin typeface="+mn-lt"/>
              <a:ea typeface="Times New Roman" panose="02020603050405020304" pitchFamily="18" charset="0"/>
              <a:cs typeface="Arial" panose="020B0604020202020204" pitchFamily="34" charset="0"/>
            </a:endParaRPr>
          </a:p>
          <a:p>
            <a:pPr algn="l"/>
            <a:r>
              <a:rPr lang="en-GB" sz="1600" dirty="0">
                <a:solidFill>
                  <a:srgbClr val="36243B"/>
                </a:solidFill>
                <a:latin typeface="+mn-lt"/>
                <a:ea typeface="Times New Roman" panose="02020603050405020304" pitchFamily="18" charset="0"/>
                <a:cs typeface="Arial" panose="020B0604020202020204" pitchFamily="34" charset="0"/>
              </a:rPr>
              <a:t>Cheshire West and Chester </a:t>
            </a:r>
            <a:r>
              <a:rPr lang="en-GB" sz="1600" dirty="0">
                <a:solidFill>
                  <a:srgbClr val="36243B"/>
                </a:solidFill>
                <a:effectLst/>
                <a:latin typeface="+mn-lt"/>
                <a:ea typeface="Times New Roman" panose="02020603050405020304" pitchFamily="18" charset="0"/>
                <a:cs typeface="Arial" panose="020B0604020202020204" pitchFamily="34" charset="0"/>
              </a:rPr>
              <a:t>Council, Housing - </a:t>
            </a:r>
            <a:r>
              <a:rPr lang="en-GB" sz="1600" u="sng" dirty="0">
                <a:solidFill>
                  <a:srgbClr val="36243B"/>
                </a:solidFill>
                <a:effectLst/>
                <a:latin typeface="+mn-lt"/>
                <a:ea typeface="Times New Roman" panose="02020603050405020304" pitchFamily="18" charset="0"/>
                <a:cs typeface="Arial" panose="020B0604020202020204" pitchFamily="34" charset="0"/>
                <a:hlinkClick r:id="rId5">
                  <a:extLst>
                    <a:ext uri="{A12FA001-AC4F-418D-AE19-62706E023703}">
                      <ahyp:hlinkClr xmlns:ahyp="http://schemas.microsoft.com/office/drawing/2018/hyperlinkcolor" val="tx"/>
                    </a:ext>
                  </a:extLst>
                </a:hlinkClick>
              </a:rPr>
              <a:t>www.cheshirewestandchester.gov.uk/residents/housing</a:t>
            </a:r>
            <a:r>
              <a:rPr lang="en-GB" sz="1600" dirty="0">
                <a:solidFill>
                  <a:srgbClr val="36243B"/>
                </a:solidFill>
                <a:effectLst/>
                <a:latin typeface="+mn-lt"/>
                <a:ea typeface="Times New Roman" panose="02020603050405020304" pitchFamily="18" charset="0"/>
                <a:cs typeface="Arial" panose="020B0604020202020204" pitchFamily="34" charset="0"/>
              </a:rPr>
              <a:t> </a:t>
            </a:r>
          </a:p>
          <a:p>
            <a:pPr marL="0" indent="0" algn="l">
              <a:buNone/>
            </a:pPr>
            <a:endParaRPr lang="en-GB" sz="1600" dirty="0">
              <a:solidFill>
                <a:srgbClr val="36243B"/>
              </a:solidFill>
              <a:effectLst/>
              <a:latin typeface="+mn-lt"/>
              <a:ea typeface="Times New Roman" panose="02020603050405020304" pitchFamily="18" charset="0"/>
              <a:cs typeface="Arial" panose="020B0604020202020204" pitchFamily="34" charset="0"/>
            </a:endParaRPr>
          </a:p>
          <a:p>
            <a:pPr algn="l"/>
            <a:r>
              <a:rPr lang="en-GB" sz="1600" dirty="0">
                <a:solidFill>
                  <a:srgbClr val="36243B"/>
                </a:solidFill>
                <a:effectLst/>
                <a:latin typeface="+mn-lt"/>
                <a:ea typeface="Times New Roman" panose="02020603050405020304" pitchFamily="18" charset="0"/>
                <a:cs typeface="Arial" panose="020B0604020202020204" pitchFamily="34" charset="0"/>
              </a:rPr>
              <a:t>Government Services and Information </a:t>
            </a:r>
            <a:br>
              <a:rPr lang="en-GB" sz="1600" dirty="0">
                <a:solidFill>
                  <a:srgbClr val="36243B"/>
                </a:solidFill>
                <a:effectLst/>
                <a:latin typeface="+mn-lt"/>
                <a:ea typeface="Times New Roman" panose="02020603050405020304" pitchFamily="18" charset="0"/>
                <a:cs typeface="Arial" panose="020B0604020202020204" pitchFamily="34" charset="0"/>
              </a:rPr>
            </a:br>
            <a:r>
              <a:rPr lang="en-GB" sz="1600" u="sng" dirty="0">
                <a:solidFill>
                  <a:srgbClr val="36243B"/>
                </a:solidFill>
                <a:effectLst/>
                <a:latin typeface="+mn-lt"/>
                <a:ea typeface="Times New Roman" panose="02020603050405020304" pitchFamily="18" charset="0"/>
                <a:cs typeface="Arial" panose="020B0604020202020204" pitchFamily="34" charset="0"/>
                <a:hlinkClick r:id="rId6">
                  <a:extLst>
                    <a:ext uri="{A12FA001-AC4F-418D-AE19-62706E023703}">
                      <ahyp:hlinkClr xmlns:ahyp="http://schemas.microsoft.com/office/drawing/2018/hyperlinkcolor" val="tx"/>
                    </a:ext>
                  </a:extLst>
                </a:hlinkClick>
              </a:rPr>
              <a:t>www.gov.uk</a:t>
            </a:r>
            <a:endParaRPr lang="en-GB" sz="1600" dirty="0">
              <a:solidFill>
                <a:srgbClr val="36243B"/>
              </a:solidFill>
              <a:effectLst/>
              <a:latin typeface="+mn-lt"/>
              <a:ea typeface="Times New Roman" panose="02020603050405020304" pitchFamily="18" charset="0"/>
              <a:cs typeface="Arial" panose="020B0604020202020204" pitchFamily="34" charset="0"/>
            </a:endParaRPr>
          </a:p>
          <a:p>
            <a:pPr marL="0" indent="0" algn="l">
              <a:buNone/>
            </a:pPr>
            <a:endParaRPr lang="en-GB" sz="1600" dirty="0">
              <a:solidFill>
                <a:srgbClr val="36243B"/>
              </a:solidFill>
              <a:latin typeface="+mn-lt"/>
            </a:endParaRPr>
          </a:p>
        </p:txBody>
      </p:sp>
      <p:sp>
        <p:nvSpPr>
          <p:cNvPr id="5" name="Title 1">
            <a:extLst>
              <a:ext uri="{FF2B5EF4-FFF2-40B4-BE49-F238E27FC236}">
                <a16:creationId xmlns:a16="http://schemas.microsoft.com/office/drawing/2014/main" id="{4E1C4E08-1E56-5629-F37C-9265C85EB56E}"/>
              </a:ext>
            </a:extLst>
          </p:cNvPr>
          <p:cNvSpPr txBox="1">
            <a:spLocks/>
          </p:cNvSpPr>
          <p:nvPr/>
        </p:nvSpPr>
        <p:spPr>
          <a:xfrm>
            <a:off x="936207" y="1967852"/>
            <a:ext cx="3210854" cy="160361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800" b="1" dirty="0">
                <a:solidFill>
                  <a:srgbClr val="36243B"/>
                </a:solidFill>
                <a:latin typeface="+mn-lt"/>
              </a:rPr>
              <a:t>Useful websites</a:t>
            </a:r>
          </a:p>
        </p:txBody>
      </p:sp>
    </p:spTree>
    <p:extLst>
      <p:ext uri="{BB962C8B-B14F-4D97-AF65-F5344CB8AC3E}">
        <p14:creationId xmlns:p14="http://schemas.microsoft.com/office/powerpoint/2010/main" val="2955483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68959722-3A66-1BFE-F1B4-EC9BC419A0CC}"/>
            </a:ext>
          </a:extLst>
        </p:cNvPr>
        <p:cNvGrpSpPr/>
        <p:nvPr/>
      </p:nvGrpSpPr>
      <p:grpSpPr>
        <a:xfrm>
          <a:off x="0" y="0"/>
          <a:ext cx="0" cy="0"/>
          <a:chOff x="0" y="0"/>
          <a:chExt cx="0" cy="0"/>
        </a:xfrm>
      </p:grpSpPr>
      <p:sp>
        <p:nvSpPr>
          <p:cNvPr id="2" name="Content Placeholder 2">
            <a:extLst>
              <a:ext uri="{FF2B5EF4-FFF2-40B4-BE49-F238E27FC236}">
                <a16:creationId xmlns:a16="http://schemas.microsoft.com/office/drawing/2014/main" id="{B4737AA8-D3D1-4B33-D22B-F80FEAAC85E1}"/>
              </a:ext>
            </a:extLst>
          </p:cNvPr>
          <p:cNvSpPr>
            <a:spLocks noGrp="1"/>
          </p:cNvSpPr>
          <p:nvPr>
            <p:ph type="ctrTitle"/>
          </p:nvPr>
        </p:nvSpPr>
        <p:spPr>
          <a:xfrm>
            <a:off x="1066800" y="1122363"/>
            <a:ext cx="9997440" cy="1204278"/>
          </a:xfrm>
        </p:spPr>
        <p:txBody>
          <a:bodyPr anchor="ctr">
            <a:noAutofit/>
          </a:bodyPr>
          <a:lstStyle/>
          <a:p>
            <a:pPr marL="0" indent="0" algn="l">
              <a:lnSpc>
                <a:spcPct val="115000"/>
              </a:lnSpc>
              <a:spcAft>
                <a:spcPts val="1000"/>
              </a:spcAft>
              <a:buNone/>
            </a:pPr>
            <a:r>
              <a:rPr lang="en-GB" sz="1600" dirty="0">
                <a:solidFill>
                  <a:srgbClr val="36243B"/>
                </a:solidFill>
                <a:latin typeface="+mn-lt"/>
              </a:rPr>
              <a:t>If you feel you need to IAG to support your next steps, please speak to your tutor/mentor who will be happy to help.</a:t>
            </a:r>
            <a:br>
              <a:rPr lang="en-GB" sz="1600" dirty="0">
                <a:solidFill>
                  <a:srgbClr val="36243B"/>
                </a:solidFill>
                <a:latin typeface="+mn-lt"/>
              </a:rPr>
            </a:br>
            <a:br>
              <a:rPr lang="en-GB" sz="1600" dirty="0">
                <a:solidFill>
                  <a:srgbClr val="36243B"/>
                </a:solidFill>
                <a:latin typeface="+mn-lt"/>
              </a:rPr>
            </a:br>
            <a:r>
              <a:rPr lang="en-GB" sz="1600" dirty="0">
                <a:solidFill>
                  <a:srgbClr val="36243B"/>
                </a:solidFill>
                <a:latin typeface="+mn-lt"/>
              </a:rPr>
              <a:t>Alternatively, you can email the team at </a:t>
            </a:r>
            <a:r>
              <a:rPr lang="en-GB" sz="1600" dirty="0">
                <a:solidFill>
                  <a:srgbClr val="36243B"/>
                </a:solidFill>
                <a:latin typeface="+mn-lt"/>
                <a:hlinkClick r:id="rId3">
                  <a:extLst>
                    <a:ext uri="{A12FA001-AC4F-418D-AE19-62706E023703}">
                      <ahyp:hlinkClr xmlns:ahyp="http://schemas.microsoft.com/office/drawing/2018/hyperlinkcolor" val="tx"/>
                    </a:ext>
                  </a:extLst>
                </a:hlinkClick>
              </a:rPr>
              <a:t>skillsandemployment@cheshirewestandchester.gov.uk</a:t>
            </a:r>
            <a:r>
              <a:rPr lang="en-GB" sz="1600" dirty="0">
                <a:solidFill>
                  <a:srgbClr val="36243B"/>
                </a:solidFill>
                <a:latin typeface="+mn-lt"/>
              </a:rPr>
              <a:t> </a:t>
            </a:r>
          </a:p>
        </p:txBody>
      </p:sp>
      <p:sp>
        <p:nvSpPr>
          <p:cNvPr id="3" name="Title 1">
            <a:extLst>
              <a:ext uri="{FF2B5EF4-FFF2-40B4-BE49-F238E27FC236}">
                <a16:creationId xmlns:a16="http://schemas.microsoft.com/office/drawing/2014/main" id="{291EC0F9-C023-4A34-49E5-EC42759AC5B8}"/>
              </a:ext>
            </a:extLst>
          </p:cNvPr>
          <p:cNvSpPr txBox="1">
            <a:spLocks/>
          </p:cNvSpPr>
          <p:nvPr/>
        </p:nvSpPr>
        <p:spPr>
          <a:xfrm>
            <a:off x="838200" y="713312"/>
            <a:ext cx="4038600" cy="357420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sz="4800" b="1" dirty="0"/>
          </a:p>
        </p:txBody>
      </p:sp>
      <p:sp>
        <p:nvSpPr>
          <p:cNvPr id="5" name="TextBox 4">
            <a:extLst>
              <a:ext uri="{FF2B5EF4-FFF2-40B4-BE49-F238E27FC236}">
                <a16:creationId xmlns:a16="http://schemas.microsoft.com/office/drawing/2014/main" id="{30A55C08-BFE2-9120-690B-F49952E5C6A4}"/>
              </a:ext>
            </a:extLst>
          </p:cNvPr>
          <p:cNvSpPr txBox="1"/>
          <p:nvPr/>
        </p:nvSpPr>
        <p:spPr>
          <a:xfrm>
            <a:off x="985520" y="4662379"/>
            <a:ext cx="10220960" cy="830997"/>
          </a:xfrm>
          <a:prstGeom prst="rect">
            <a:avLst/>
          </a:prstGeom>
          <a:noFill/>
        </p:spPr>
        <p:txBody>
          <a:bodyPr wrap="square">
            <a:spAutoFit/>
          </a:bodyPr>
          <a:lstStyle/>
          <a:p>
            <a:pPr marL="0" indent="0">
              <a:buNone/>
            </a:pPr>
            <a:r>
              <a:rPr lang="en-GB" sz="1600" dirty="0">
                <a:solidFill>
                  <a:srgbClr val="36243B"/>
                </a:solidFill>
                <a:effectLst/>
                <a:ea typeface="Calibri" panose="020F0502020204030204" pitchFamily="34" charset="0"/>
              </a:rPr>
              <a:t>Cheshire West and Chester’s Skills and Employment Service is Matrix accredited.  This means that the Service has been successfully assessed and awarded a nationally recognised quality kite mark for delivering Information, Advice and Guidance. If you would like further information about the Matrix Standard, visit the website at: </a:t>
            </a:r>
            <a:r>
              <a:rPr lang="en-GB" sz="1600" u="sng" dirty="0">
                <a:solidFill>
                  <a:srgbClr val="36243B"/>
                </a:solidFill>
                <a:effectLst/>
                <a:ea typeface="Calibri" panose="020F0502020204030204" pitchFamily="34" charset="0"/>
                <a:hlinkClick r:id="rId4">
                  <a:extLst>
                    <a:ext uri="{A12FA001-AC4F-418D-AE19-62706E023703}">
                      <ahyp:hlinkClr xmlns:ahyp="http://schemas.microsoft.com/office/drawing/2018/hyperlinkcolor" val="tx"/>
                    </a:ext>
                  </a:extLst>
                </a:hlinkClick>
              </a:rPr>
              <a:t>www.matrixstandard.com</a:t>
            </a:r>
            <a:endParaRPr lang="en-GB" sz="1600" dirty="0">
              <a:solidFill>
                <a:srgbClr val="36243B"/>
              </a:solidFill>
              <a:effectLst/>
              <a:ea typeface="Times New Roman" panose="02020603050405020304" pitchFamily="18" charset="0"/>
            </a:endParaRPr>
          </a:p>
        </p:txBody>
      </p:sp>
    </p:spTree>
    <p:extLst>
      <p:ext uri="{BB962C8B-B14F-4D97-AF65-F5344CB8AC3E}">
        <p14:creationId xmlns:p14="http://schemas.microsoft.com/office/powerpoint/2010/main" val="974393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14A17854-B0FA-297D-4DE8-AC18BD116041}"/>
              </a:ext>
            </a:extLst>
          </p:cNvPr>
          <p:cNvSpPr>
            <a:spLocks noGrp="1"/>
          </p:cNvSpPr>
          <p:nvPr>
            <p:ph type="ctrTitle"/>
          </p:nvPr>
        </p:nvSpPr>
        <p:spPr>
          <a:xfrm>
            <a:off x="5274716" y="1598641"/>
            <a:ext cx="5750560" cy="2195230"/>
          </a:xfrm>
        </p:spPr>
        <p:txBody>
          <a:bodyPr anchor="ctr">
            <a:normAutofit/>
          </a:bodyPr>
          <a:lstStyle/>
          <a:p>
            <a:pPr marL="0" indent="0" algn="l">
              <a:buNone/>
            </a:pPr>
            <a:r>
              <a:rPr lang="en-GB" sz="2400" b="1" u="sng" dirty="0">
                <a:solidFill>
                  <a:srgbClr val="36243B"/>
                </a:solidFill>
                <a:latin typeface="+mn-lt"/>
                <a:cs typeface="Arial" panose="020B0604020202020204" pitchFamily="34" charset="0"/>
              </a:rPr>
              <a:t>I</a:t>
            </a:r>
            <a:r>
              <a:rPr lang="en-GB" sz="2400" b="1" dirty="0">
                <a:solidFill>
                  <a:srgbClr val="36243B"/>
                </a:solidFill>
                <a:latin typeface="+mn-lt"/>
                <a:cs typeface="Arial" panose="020B0604020202020204" pitchFamily="34" charset="0"/>
              </a:rPr>
              <a:t>nformation, </a:t>
            </a:r>
            <a:r>
              <a:rPr lang="en-GB" sz="2400" b="1" u="sng" dirty="0">
                <a:solidFill>
                  <a:srgbClr val="36243B"/>
                </a:solidFill>
                <a:latin typeface="+mn-lt"/>
                <a:cs typeface="Arial" panose="020B0604020202020204" pitchFamily="34" charset="0"/>
              </a:rPr>
              <a:t>A</a:t>
            </a:r>
            <a:r>
              <a:rPr lang="en-GB" sz="2400" b="1" dirty="0">
                <a:solidFill>
                  <a:srgbClr val="36243B"/>
                </a:solidFill>
                <a:latin typeface="+mn-lt"/>
                <a:cs typeface="Arial" panose="020B0604020202020204" pitchFamily="34" charset="0"/>
              </a:rPr>
              <a:t>dvice and </a:t>
            </a:r>
            <a:r>
              <a:rPr lang="en-GB" sz="2400" b="1" u="sng" dirty="0">
                <a:solidFill>
                  <a:srgbClr val="36243B"/>
                </a:solidFill>
                <a:latin typeface="+mn-lt"/>
                <a:cs typeface="Arial" panose="020B0604020202020204" pitchFamily="34" charset="0"/>
              </a:rPr>
              <a:t>G</a:t>
            </a:r>
            <a:r>
              <a:rPr lang="en-GB" sz="2400" b="1" dirty="0">
                <a:solidFill>
                  <a:srgbClr val="36243B"/>
                </a:solidFill>
                <a:latin typeface="+mn-lt"/>
                <a:cs typeface="Arial" panose="020B0604020202020204" pitchFamily="34" charset="0"/>
              </a:rPr>
              <a:t>uidance</a:t>
            </a:r>
          </a:p>
          <a:p>
            <a:pPr marL="0" indent="0" algn="l">
              <a:buNone/>
            </a:pPr>
            <a:endParaRPr lang="en-GB" sz="2000" dirty="0">
              <a:solidFill>
                <a:srgbClr val="36243B"/>
              </a:solidFill>
              <a:latin typeface="+mn-lt"/>
              <a:cs typeface="Arial" panose="020B0604020202020204" pitchFamily="34" charset="0"/>
            </a:endParaRPr>
          </a:p>
          <a:p>
            <a:pPr marL="0" indent="0" algn="l">
              <a:buNone/>
            </a:pPr>
            <a:r>
              <a:rPr lang="en-GB" sz="1600" dirty="0">
                <a:solidFill>
                  <a:srgbClr val="36243B"/>
                </a:solidFill>
                <a:latin typeface="+mn-lt"/>
                <a:cs typeface="Arial" panose="020B0604020202020204" pitchFamily="34" charset="0"/>
              </a:rPr>
              <a:t>All Skills and Employment service users are entitled to free and impartial IAG to help support them with their plans for future learning and/or employment.</a:t>
            </a:r>
          </a:p>
          <a:p>
            <a:pPr marL="0" indent="0" algn="l">
              <a:buNone/>
            </a:pPr>
            <a:endParaRPr lang="en-GB" sz="1600" dirty="0">
              <a:solidFill>
                <a:srgbClr val="36243B"/>
              </a:solidFill>
              <a:latin typeface="+mn-lt"/>
              <a:cs typeface="Arial" panose="020B0604020202020204" pitchFamily="34" charset="0"/>
            </a:endParaRPr>
          </a:p>
          <a:p>
            <a:pPr marL="0" indent="0" algn="l">
              <a:buNone/>
            </a:pPr>
            <a:r>
              <a:rPr lang="en-GB" sz="1600" dirty="0">
                <a:solidFill>
                  <a:srgbClr val="36243B"/>
                </a:solidFill>
                <a:latin typeface="+mn-lt"/>
                <a:cs typeface="Arial" panose="020B0604020202020204" pitchFamily="34" charset="0"/>
              </a:rPr>
              <a:t>IAG around employment is known as Careers Education and Guidance (CEG).</a:t>
            </a:r>
          </a:p>
        </p:txBody>
      </p:sp>
      <p:sp>
        <p:nvSpPr>
          <p:cNvPr id="3" name="Title 1">
            <a:extLst>
              <a:ext uri="{FF2B5EF4-FFF2-40B4-BE49-F238E27FC236}">
                <a16:creationId xmlns:a16="http://schemas.microsoft.com/office/drawing/2014/main" id="{6073DE78-C293-7171-6DE9-27C9DD21E2F1}"/>
              </a:ext>
            </a:extLst>
          </p:cNvPr>
          <p:cNvSpPr txBox="1">
            <a:spLocks/>
          </p:cNvSpPr>
          <p:nvPr/>
        </p:nvSpPr>
        <p:spPr>
          <a:xfrm>
            <a:off x="643709" y="1703530"/>
            <a:ext cx="4038600" cy="121708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800" b="1" dirty="0">
                <a:solidFill>
                  <a:srgbClr val="36243B"/>
                </a:solidFill>
                <a:latin typeface="+mn-lt"/>
              </a:rPr>
              <a:t>What is IAG?</a:t>
            </a:r>
          </a:p>
        </p:txBody>
      </p:sp>
    </p:spTree>
    <p:extLst>
      <p:ext uri="{BB962C8B-B14F-4D97-AF65-F5344CB8AC3E}">
        <p14:creationId xmlns:p14="http://schemas.microsoft.com/office/powerpoint/2010/main" val="812687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5FEAC91-4E4A-40A9-A9AB-03B02101C004}"/>
            </a:ext>
          </a:extLst>
        </p:cNvPr>
        <p:cNvGrpSpPr/>
        <p:nvPr/>
      </p:nvGrpSpPr>
      <p:grpSpPr>
        <a:xfrm>
          <a:off x="0" y="0"/>
          <a:ext cx="0" cy="0"/>
          <a:chOff x="0" y="0"/>
          <a:chExt cx="0" cy="0"/>
        </a:xfrm>
      </p:grpSpPr>
      <p:sp>
        <p:nvSpPr>
          <p:cNvPr id="2" name="Content Placeholder 2">
            <a:extLst>
              <a:ext uri="{FF2B5EF4-FFF2-40B4-BE49-F238E27FC236}">
                <a16:creationId xmlns:a16="http://schemas.microsoft.com/office/drawing/2014/main" id="{55B1B502-B6D2-F042-0031-ECE1547C4294}"/>
              </a:ext>
            </a:extLst>
          </p:cNvPr>
          <p:cNvSpPr>
            <a:spLocks noGrp="1"/>
          </p:cNvSpPr>
          <p:nvPr>
            <p:ph type="ctrTitle"/>
          </p:nvPr>
        </p:nvSpPr>
        <p:spPr>
          <a:xfrm>
            <a:off x="4923693" y="972915"/>
            <a:ext cx="5998547" cy="5065077"/>
          </a:xfrm>
        </p:spPr>
        <p:txBody>
          <a:bodyPr anchor="ctr">
            <a:normAutofit/>
          </a:bodyPr>
          <a:lstStyle/>
          <a:p>
            <a:pPr marL="342900" lvl="0" indent="-342900" algn="l">
              <a:lnSpc>
                <a:spcPct val="150000"/>
              </a:lnSpc>
              <a:buFont typeface="Arial" panose="020B0604020202020204" pitchFamily="34" charset="0"/>
              <a:buChar char="•"/>
            </a:pPr>
            <a:r>
              <a:rPr lang="en-GB" sz="1600" dirty="0">
                <a:solidFill>
                  <a:srgbClr val="36243B"/>
                </a:solidFill>
                <a:latin typeface="+mn-lt"/>
                <a:cs typeface="Arial" panose="020B0604020202020204" pitchFamily="34" charset="0"/>
              </a:rPr>
              <a:t>help with identifying training programmes or learning opportunities</a:t>
            </a:r>
          </a:p>
          <a:p>
            <a:pPr marL="342900" lvl="0" indent="-342900" algn="l">
              <a:lnSpc>
                <a:spcPct val="150000"/>
              </a:lnSpc>
              <a:buFont typeface="Arial" panose="020B0604020202020204" pitchFamily="34" charset="0"/>
              <a:buChar char="•"/>
            </a:pPr>
            <a:r>
              <a:rPr lang="en-GB" sz="1600" dirty="0">
                <a:solidFill>
                  <a:srgbClr val="36243B"/>
                </a:solidFill>
                <a:latin typeface="+mn-lt"/>
                <a:cs typeface="Arial" panose="020B0604020202020204" pitchFamily="34" charset="0"/>
              </a:rPr>
              <a:t>support with job hunting</a:t>
            </a:r>
          </a:p>
          <a:p>
            <a:pPr marL="342900" lvl="0" indent="-342900" algn="l">
              <a:lnSpc>
                <a:spcPct val="150000"/>
              </a:lnSpc>
              <a:buFont typeface="Arial" panose="020B0604020202020204" pitchFamily="34" charset="0"/>
              <a:buChar char="•"/>
            </a:pPr>
            <a:r>
              <a:rPr lang="en-GB" sz="1600" dirty="0">
                <a:solidFill>
                  <a:srgbClr val="36243B"/>
                </a:solidFill>
                <a:latin typeface="+mn-lt"/>
                <a:cs typeface="Arial" panose="020B0604020202020204" pitchFamily="34" charset="0"/>
              </a:rPr>
              <a:t>assistance with overcoming barriers to learning/work, such as childcare, time or financial concerns</a:t>
            </a:r>
          </a:p>
          <a:p>
            <a:pPr marL="342900" lvl="0" indent="-342900" algn="l">
              <a:lnSpc>
                <a:spcPct val="150000"/>
              </a:lnSpc>
              <a:buFont typeface="Arial" panose="020B0604020202020204" pitchFamily="34" charset="0"/>
              <a:buChar char="•"/>
            </a:pPr>
            <a:r>
              <a:rPr lang="en-GB" sz="1600" dirty="0">
                <a:solidFill>
                  <a:srgbClr val="36243B"/>
                </a:solidFill>
                <a:latin typeface="+mn-lt"/>
                <a:cs typeface="Arial" panose="020B0604020202020204" pitchFamily="34" charset="0"/>
              </a:rPr>
              <a:t>CV advice and/or support</a:t>
            </a:r>
          </a:p>
          <a:p>
            <a:pPr marL="342900" lvl="0" indent="-342900" algn="l">
              <a:lnSpc>
                <a:spcPct val="150000"/>
              </a:lnSpc>
              <a:buFont typeface="Arial" panose="020B0604020202020204" pitchFamily="34" charset="0"/>
              <a:buChar char="•"/>
            </a:pPr>
            <a:r>
              <a:rPr lang="en-GB" sz="1600" dirty="0">
                <a:solidFill>
                  <a:srgbClr val="36243B"/>
                </a:solidFill>
                <a:latin typeface="+mn-lt"/>
                <a:cs typeface="Arial" panose="020B0604020202020204" pitchFamily="34" charset="0"/>
              </a:rPr>
              <a:t>Interview hints and tips</a:t>
            </a:r>
          </a:p>
          <a:p>
            <a:pPr marL="342900" lvl="0" indent="-342900" algn="l">
              <a:lnSpc>
                <a:spcPct val="150000"/>
              </a:lnSpc>
              <a:buFont typeface="Arial" panose="020B0604020202020204" pitchFamily="34" charset="0"/>
              <a:buChar char="•"/>
            </a:pPr>
            <a:r>
              <a:rPr lang="en-GB" sz="1600" dirty="0">
                <a:solidFill>
                  <a:srgbClr val="36243B"/>
                </a:solidFill>
                <a:latin typeface="+mn-lt"/>
                <a:cs typeface="Arial" panose="020B0604020202020204" pitchFamily="34" charset="0"/>
              </a:rPr>
              <a:t>Help with writing cover letters</a:t>
            </a:r>
          </a:p>
          <a:p>
            <a:pPr marL="342900" lvl="0" indent="-342900" algn="l">
              <a:lnSpc>
                <a:spcPct val="150000"/>
              </a:lnSpc>
              <a:buFont typeface="Arial" panose="020B0604020202020204" pitchFamily="34" charset="0"/>
              <a:buChar char="•"/>
            </a:pPr>
            <a:r>
              <a:rPr lang="en-GB" sz="1600" dirty="0">
                <a:solidFill>
                  <a:srgbClr val="36243B"/>
                </a:solidFill>
                <a:latin typeface="+mn-lt"/>
                <a:cs typeface="Arial" panose="020B0604020202020204" pitchFamily="34" charset="0"/>
              </a:rPr>
              <a:t>relevant signposting (recognising when someone should be referred elsewhere)</a:t>
            </a:r>
          </a:p>
          <a:p>
            <a:pPr marL="342900" lvl="0" indent="-342900" algn="l">
              <a:lnSpc>
                <a:spcPct val="150000"/>
              </a:lnSpc>
              <a:buFont typeface="Arial" panose="020B0604020202020204" pitchFamily="34" charset="0"/>
              <a:buChar char="•"/>
            </a:pPr>
            <a:r>
              <a:rPr lang="en-GB" sz="1600" dirty="0">
                <a:solidFill>
                  <a:srgbClr val="36243B"/>
                </a:solidFill>
                <a:latin typeface="+mn-lt"/>
                <a:cs typeface="Arial" panose="020B0604020202020204" pitchFamily="34" charset="0"/>
              </a:rPr>
              <a:t>free, CONFIDENTIAL and impartial support</a:t>
            </a:r>
          </a:p>
          <a:p>
            <a:pPr marL="342900" lvl="0" indent="-342900" algn="l">
              <a:lnSpc>
                <a:spcPct val="150000"/>
              </a:lnSpc>
              <a:buFont typeface="Arial" panose="020B0604020202020204" pitchFamily="34" charset="0"/>
              <a:buChar char="•"/>
            </a:pPr>
            <a:r>
              <a:rPr lang="en-GB" sz="1600" dirty="0">
                <a:solidFill>
                  <a:srgbClr val="36243B"/>
                </a:solidFill>
                <a:latin typeface="+mn-lt"/>
                <a:cs typeface="Arial" panose="020B0604020202020204" pitchFamily="34" charset="0"/>
              </a:rPr>
              <a:t>assistance with creating SMART goals</a:t>
            </a:r>
            <a:br>
              <a:rPr lang="en-GB" sz="1600" dirty="0">
                <a:solidFill>
                  <a:srgbClr val="36243B"/>
                </a:solidFill>
                <a:latin typeface="+mn-lt"/>
                <a:cs typeface="Arial" panose="020B0604020202020204" pitchFamily="34" charset="0"/>
              </a:rPr>
            </a:br>
            <a:r>
              <a:rPr lang="en-GB" sz="1600" b="1" dirty="0">
                <a:solidFill>
                  <a:srgbClr val="36243B"/>
                </a:solidFill>
                <a:latin typeface="+mn-lt"/>
                <a:cs typeface="Arial" panose="020B0604020202020204" pitchFamily="34" charset="0"/>
              </a:rPr>
              <a:t>S</a:t>
            </a:r>
            <a:r>
              <a:rPr lang="en-GB" sz="1600" dirty="0">
                <a:solidFill>
                  <a:srgbClr val="36243B"/>
                </a:solidFill>
                <a:latin typeface="+mn-lt"/>
                <a:cs typeface="Arial" panose="020B0604020202020204" pitchFamily="34" charset="0"/>
              </a:rPr>
              <a:t>pecific, </a:t>
            </a:r>
            <a:r>
              <a:rPr lang="en-GB" sz="1600" b="1" dirty="0">
                <a:solidFill>
                  <a:srgbClr val="36243B"/>
                </a:solidFill>
                <a:latin typeface="+mn-lt"/>
                <a:cs typeface="Arial" panose="020B0604020202020204" pitchFamily="34" charset="0"/>
              </a:rPr>
              <a:t>M</a:t>
            </a:r>
            <a:r>
              <a:rPr lang="en-GB" sz="1600" dirty="0">
                <a:solidFill>
                  <a:srgbClr val="36243B"/>
                </a:solidFill>
                <a:latin typeface="+mn-lt"/>
                <a:cs typeface="Arial" panose="020B0604020202020204" pitchFamily="34" charset="0"/>
              </a:rPr>
              <a:t>easurable, </a:t>
            </a:r>
            <a:r>
              <a:rPr lang="en-GB" sz="1600" b="1" dirty="0">
                <a:solidFill>
                  <a:srgbClr val="36243B"/>
                </a:solidFill>
                <a:latin typeface="+mn-lt"/>
                <a:cs typeface="Arial" panose="020B0604020202020204" pitchFamily="34" charset="0"/>
              </a:rPr>
              <a:t>A</a:t>
            </a:r>
            <a:r>
              <a:rPr lang="en-GB" sz="1600" dirty="0">
                <a:solidFill>
                  <a:srgbClr val="36243B"/>
                </a:solidFill>
                <a:latin typeface="+mn-lt"/>
                <a:cs typeface="Arial" panose="020B0604020202020204" pitchFamily="34" charset="0"/>
              </a:rPr>
              <a:t>chievable, </a:t>
            </a:r>
            <a:r>
              <a:rPr lang="en-GB" sz="1600" b="1" dirty="0">
                <a:solidFill>
                  <a:srgbClr val="36243B"/>
                </a:solidFill>
                <a:latin typeface="+mn-lt"/>
                <a:cs typeface="Arial" panose="020B0604020202020204" pitchFamily="34" charset="0"/>
              </a:rPr>
              <a:t>R</a:t>
            </a:r>
            <a:r>
              <a:rPr lang="en-GB" sz="1600" dirty="0">
                <a:solidFill>
                  <a:srgbClr val="36243B"/>
                </a:solidFill>
                <a:latin typeface="+mn-lt"/>
                <a:cs typeface="Arial" panose="020B0604020202020204" pitchFamily="34" charset="0"/>
              </a:rPr>
              <a:t>ealistic, </a:t>
            </a:r>
            <a:r>
              <a:rPr lang="en-GB" sz="1600" b="1" dirty="0">
                <a:solidFill>
                  <a:srgbClr val="36243B"/>
                </a:solidFill>
                <a:latin typeface="+mn-lt"/>
                <a:cs typeface="Arial" panose="020B0604020202020204" pitchFamily="34" charset="0"/>
              </a:rPr>
              <a:t>T</a:t>
            </a:r>
            <a:r>
              <a:rPr lang="en-GB" sz="1600" dirty="0">
                <a:solidFill>
                  <a:srgbClr val="36243B"/>
                </a:solidFill>
                <a:latin typeface="+mn-lt"/>
                <a:cs typeface="Arial" panose="020B0604020202020204" pitchFamily="34" charset="0"/>
              </a:rPr>
              <a:t>imely</a:t>
            </a:r>
          </a:p>
        </p:txBody>
      </p:sp>
      <p:sp>
        <p:nvSpPr>
          <p:cNvPr id="3" name="Title 1">
            <a:extLst>
              <a:ext uri="{FF2B5EF4-FFF2-40B4-BE49-F238E27FC236}">
                <a16:creationId xmlns:a16="http://schemas.microsoft.com/office/drawing/2014/main" id="{A822427C-5B16-C53D-3BC0-B582824975D7}"/>
              </a:ext>
            </a:extLst>
          </p:cNvPr>
          <p:cNvSpPr txBox="1">
            <a:spLocks/>
          </p:cNvSpPr>
          <p:nvPr/>
        </p:nvSpPr>
        <p:spPr>
          <a:xfrm>
            <a:off x="955727" y="1698795"/>
            <a:ext cx="3957918" cy="319129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800" b="1" dirty="0">
                <a:solidFill>
                  <a:srgbClr val="36243B"/>
                </a:solidFill>
                <a:latin typeface="+mn-lt"/>
              </a:rPr>
              <a:t>Career and Learning based IAG offers</a:t>
            </a:r>
          </a:p>
        </p:txBody>
      </p:sp>
    </p:spTree>
    <p:extLst>
      <p:ext uri="{BB962C8B-B14F-4D97-AF65-F5344CB8AC3E}">
        <p14:creationId xmlns:p14="http://schemas.microsoft.com/office/powerpoint/2010/main" val="2285736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514F2F25-2CD7-1736-F7DE-C319755735A0}"/>
            </a:ext>
          </a:extLst>
        </p:cNvPr>
        <p:cNvGrpSpPr/>
        <p:nvPr/>
      </p:nvGrpSpPr>
      <p:grpSpPr>
        <a:xfrm>
          <a:off x="0" y="0"/>
          <a:ext cx="0" cy="0"/>
          <a:chOff x="0" y="0"/>
          <a:chExt cx="0" cy="0"/>
        </a:xfrm>
      </p:grpSpPr>
      <p:sp>
        <p:nvSpPr>
          <p:cNvPr id="2" name="Content Placeholder 2">
            <a:extLst>
              <a:ext uri="{FF2B5EF4-FFF2-40B4-BE49-F238E27FC236}">
                <a16:creationId xmlns:a16="http://schemas.microsoft.com/office/drawing/2014/main" id="{C823100E-E29B-FD69-A2FC-F9C73893A30F}"/>
              </a:ext>
            </a:extLst>
          </p:cNvPr>
          <p:cNvSpPr>
            <a:spLocks noGrp="1"/>
          </p:cNvSpPr>
          <p:nvPr>
            <p:ph type="ctrTitle"/>
          </p:nvPr>
        </p:nvSpPr>
        <p:spPr>
          <a:xfrm>
            <a:off x="5276836" y="650091"/>
            <a:ext cx="5821680" cy="4831397"/>
          </a:xfrm>
        </p:spPr>
        <p:txBody>
          <a:bodyPr anchor="ctr">
            <a:normAutofit/>
          </a:bodyPr>
          <a:lstStyle/>
          <a:p>
            <a:pPr marL="0" indent="0" algn="l">
              <a:buNone/>
            </a:pPr>
            <a:r>
              <a:rPr lang="en-GB" sz="2400" b="1" dirty="0">
                <a:solidFill>
                  <a:srgbClr val="36243B"/>
                </a:solidFill>
                <a:latin typeface="+mn-lt"/>
              </a:rPr>
              <a:t>IAG is provided to help people to make informed choices about their own future.</a:t>
            </a:r>
          </a:p>
          <a:p>
            <a:pPr marL="0" indent="0" algn="l">
              <a:buNone/>
            </a:pPr>
            <a:r>
              <a:rPr lang="en-GB" sz="2400" b="1" dirty="0">
                <a:solidFill>
                  <a:srgbClr val="36243B"/>
                </a:solidFill>
                <a:latin typeface="+mn-lt"/>
              </a:rPr>
              <a:t>It can:</a:t>
            </a:r>
          </a:p>
          <a:p>
            <a:pPr marL="0" indent="0" algn="l">
              <a:lnSpc>
                <a:spcPct val="150000"/>
              </a:lnSpc>
              <a:buNone/>
            </a:pPr>
            <a:endParaRPr lang="en-GB" sz="1600" dirty="0">
              <a:solidFill>
                <a:srgbClr val="36243B"/>
              </a:solidFill>
              <a:latin typeface="+mn-lt"/>
            </a:endParaRPr>
          </a:p>
          <a:p>
            <a:pPr marL="342900" lvl="0" indent="-342900" algn="l">
              <a:lnSpc>
                <a:spcPct val="100000"/>
              </a:lnSpc>
              <a:buFont typeface="Symbol" panose="05050102010706020507" pitchFamily="18" charset="2"/>
              <a:buChar char=""/>
            </a:pPr>
            <a:r>
              <a:rPr lang="en-GB" sz="1600" dirty="0">
                <a:solidFill>
                  <a:srgbClr val="36243B"/>
                </a:solidFill>
                <a:latin typeface="+mn-lt"/>
              </a:rPr>
              <a:t>provide an opportunity for people to learn more about the services available to them</a:t>
            </a:r>
          </a:p>
          <a:p>
            <a:pPr marL="342900" lvl="0" indent="-342900" algn="l">
              <a:lnSpc>
                <a:spcPct val="150000"/>
              </a:lnSpc>
              <a:buFont typeface="Symbol" panose="05050102010706020507" pitchFamily="18" charset="2"/>
              <a:buChar char=""/>
            </a:pPr>
            <a:r>
              <a:rPr lang="en-GB" sz="1600" dirty="0">
                <a:solidFill>
                  <a:srgbClr val="36243B"/>
                </a:solidFill>
                <a:latin typeface="+mn-lt"/>
              </a:rPr>
              <a:t>enable people to progress within learning or work</a:t>
            </a:r>
          </a:p>
          <a:p>
            <a:pPr marL="342900" lvl="0" indent="-342900" algn="l">
              <a:lnSpc>
                <a:spcPct val="150000"/>
              </a:lnSpc>
              <a:buFont typeface="Symbol" panose="05050102010706020507" pitchFamily="18" charset="2"/>
              <a:buChar char=""/>
            </a:pPr>
            <a:r>
              <a:rPr lang="en-GB" sz="1600" dirty="0">
                <a:solidFill>
                  <a:srgbClr val="36243B"/>
                </a:solidFill>
                <a:latin typeface="+mn-lt"/>
              </a:rPr>
              <a:t>assist people in achieving their aims</a:t>
            </a:r>
          </a:p>
          <a:p>
            <a:pPr marL="342900" lvl="0" indent="-342900" algn="l">
              <a:lnSpc>
                <a:spcPct val="100000"/>
              </a:lnSpc>
              <a:buFont typeface="Symbol" panose="05050102010706020507" pitchFamily="18" charset="2"/>
              <a:buChar char=""/>
            </a:pPr>
            <a:r>
              <a:rPr lang="en-GB" sz="1600" dirty="0">
                <a:solidFill>
                  <a:srgbClr val="36243B"/>
                </a:solidFill>
                <a:latin typeface="+mn-lt"/>
              </a:rPr>
              <a:t>increase confidence and awareness</a:t>
            </a:r>
            <a:br>
              <a:rPr lang="en-GB" sz="1600" dirty="0">
                <a:solidFill>
                  <a:srgbClr val="36243B"/>
                </a:solidFill>
                <a:latin typeface="+mn-lt"/>
              </a:rPr>
            </a:br>
            <a:endParaRPr lang="en-GB" sz="800" dirty="0">
              <a:solidFill>
                <a:srgbClr val="36243B"/>
              </a:solidFill>
              <a:latin typeface="+mn-lt"/>
            </a:endParaRPr>
          </a:p>
          <a:p>
            <a:pPr marL="342900" lvl="0" indent="-342900" algn="l">
              <a:lnSpc>
                <a:spcPct val="100000"/>
              </a:lnSpc>
              <a:buFont typeface="Symbol" panose="05050102010706020507" pitchFamily="18" charset="2"/>
              <a:buChar char=""/>
            </a:pPr>
            <a:r>
              <a:rPr lang="en-GB" sz="1600" dirty="0">
                <a:solidFill>
                  <a:srgbClr val="36243B"/>
                </a:solidFill>
                <a:latin typeface="+mn-lt"/>
              </a:rPr>
              <a:t>help improve a community's life, e.g. parent feels more confident and can in turn pass this confidence on within the family</a:t>
            </a:r>
          </a:p>
        </p:txBody>
      </p:sp>
      <p:sp>
        <p:nvSpPr>
          <p:cNvPr id="3" name="Title 1">
            <a:extLst>
              <a:ext uri="{FF2B5EF4-FFF2-40B4-BE49-F238E27FC236}">
                <a16:creationId xmlns:a16="http://schemas.microsoft.com/office/drawing/2014/main" id="{FB7E22AB-DE1E-F31B-87C9-C9216C94C8DD}"/>
              </a:ext>
            </a:extLst>
          </p:cNvPr>
          <p:cNvSpPr txBox="1">
            <a:spLocks/>
          </p:cNvSpPr>
          <p:nvPr/>
        </p:nvSpPr>
        <p:spPr>
          <a:xfrm>
            <a:off x="968830" y="2067315"/>
            <a:ext cx="4038600" cy="150088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800" b="1" dirty="0">
                <a:solidFill>
                  <a:srgbClr val="36243B"/>
                </a:solidFill>
                <a:latin typeface="+mn-lt"/>
              </a:rPr>
              <a:t>Why do we offer IAG?</a:t>
            </a:r>
          </a:p>
        </p:txBody>
      </p:sp>
    </p:spTree>
    <p:extLst>
      <p:ext uri="{BB962C8B-B14F-4D97-AF65-F5344CB8AC3E}">
        <p14:creationId xmlns:p14="http://schemas.microsoft.com/office/powerpoint/2010/main" val="3772410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E291D846-7DB4-2B51-339E-5ED485EDDA3D}"/>
            </a:ext>
          </a:extLst>
        </p:cNvPr>
        <p:cNvGrpSpPr/>
        <p:nvPr/>
      </p:nvGrpSpPr>
      <p:grpSpPr>
        <a:xfrm>
          <a:off x="0" y="0"/>
          <a:ext cx="0" cy="0"/>
          <a:chOff x="0" y="0"/>
          <a:chExt cx="0" cy="0"/>
        </a:xfrm>
      </p:grpSpPr>
      <p:sp>
        <p:nvSpPr>
          <p:cNvPr id="2" name="Content Placeholder 2">
            <a:extLst>
              <a:ext uri="{FF2B5EF4-FFF2-40B4-BE49-F238E27FC236}">
                <a16:creationId xmlns:a16="http://schemas.microsoft.com/office/drawing/2014/main" id="{FCCC27D8-BEAE-9835-C9DF-B6C549B63491}"/>
              </a:ext>
            </a:extLst>
          </p:cNvPr>
          <p:cNvSpPr>
            <a:spLocks noGrp="1"/>
          </p:cNvSpPr>
          <p:nvPr>
            <p:ph type="ctrTitle"/>
          </p:nvPr>
        </p:nvSpPr>
        <p:spPr>
          <a:xfrm>
            <a:off x="5293024" y="971641"/>
            <a:ext cx="5801360" cy="5014277"/>
          </a:xfrm>
        </p:spPr>
        <p:txBody>
          <a:bodyPr anchor="ctr">
            <a:normAutofit fontScale="90000"/>
          </a:bodyPr>
          <a:lstStyle/>
          <a:p>
            <a:pPr marL="0" indent="0" algn="l">
              <a:lnSpc>
                <a:spcPct val="115000"/>
              </a:lnSpc>
              <a:spcAft>
                <a:spcPts val="1000"/>
              </a:spcAft>
              <a:buNone/>
            </a:pPr>
            <a:r>
              <a:rPr lang="en-GB" sz="2700" b="1" dirty="0">
                <a:solidFill>
                  <a:srgbClr val="36243B"/>
                </a:solidFill>
                <a:latin typeface="+mn-lt"/>
              </a:rPr>
              <a:t>Cheshire West and Chester Council’s Skills and Employment Service is committed to providing IAG to all service users that request it.</a:t>
            </a:r>
            <a:br>
              <a:rPr lang="en-GB" sz="2700" b="1" dirty="0">
                <a:solidFill>
                  <a:srgbClr val="36243B"/>
                </a:solidFill>
                <a:latin typeface="+mn-lt"/>
              </a:rPr>
            </a:br>
            <a:endParaRPr lang="en-GB" sz="2700" b="1" dirty="0">
              <a:solidFill>
                <a:srgbClr val="36243B"/>
              </a:solidFill>
              <a:latin typeface="+mn-lt"/>
            </a:endParaRPr>
          </a:p>
          <a:p>
            <a:pPr marL="0" indent="0" algn="l">
              <a:buNone/>
            </a:pPr>
            <a:r>
              <a:rPr lang="en-GB" sz="1800" b="1" dirty="0">
                <a:solidFill>
                  <a:srgbClr val="36243B"/>
                </a:solidFill>
                <a:latin typeface="+mn-lt"/>
              </a:rPr>
              <a:t>Service users are:</a:t>
            </a:r>
          </a:p>
          <a:p>
            <a:pPr marL="0" indent="0" algn="l">
              <a:buNone/>
            </a:pPr>
            <a:endParaRPr lang="en-GB" sz="1800" dirty="0">
              <a:solidFill>
                <a:srgbClr val="36243B"/>
              </a:solidFill>
              <a:latin typeface="+mn-lt"/>
            </a:endParaRPr>
          </a:p>
          <a:p>
            <a:pPr marL="342900" lvl="0" indent="-342900" algn="l">
              <a:buFont typeface="Symbol" panose="05050102010706020507" pitchFamily="18" charset="2"/>
              <a:buChar char=""/>
            </a:pPr>
            <a:r>
              <a:rPr lang="en-GB" sz="1800" dirty="0">
                <a:solidFill>
                  <a:srgbClr val="36243B"/>
                </a:solidFill>
                <a:latin typeface="+mn-lt"/>
              </a:rPr>
              <a:t>people learning on courses provided by the Skills and Employment Service and their partner organisations</a:t>
            </a:r>
            <a:br>
              <a:rPr lang="en-GB" sz="1800" dirty="0">
                <a:solidFill>
                  <a:srgbClr val="36243B"/>
                </a:solidFill>
                <a:latin typeface="+mn-lt"/>
              </a:rPr>
            </a:br>
            <a:endParaRPr lang="en-GB" sz="1800" dirty="0">
              <a:solidFill>
                <a:srgbClr val="36243B"/>
              </a:solidFill>
              <a:latin typeface="+mn-lt"/>
            </a:endParaRPr>
          </a:p>
          <a:p>
            <a:pPr marL="342900" lvl="0" indent="-342900" algn="l">
              <a:buFont typeface="Symbol" panose="05050102010706020507" pitchFamily="18" charset="2"/>
              <a:buChar char=""/>
            </a:pPr>
            <a:r>
              <a:rPr lang="en-GB" sz="1800" dirty="0">
                <a:solidFill>
                  <a:srgbClr val="36243B"/>
                </a:solidFill>
                <a:latin typeface="+mn-lt"/>
              </a:rPr>
              <a:t>individuals receiving support from the Skills and Employment Service, but who may not be currently attending a course, e.g. are receiving support from an employment mentor</a:t>
            </a:r>
            <a:br>
              <a:rPr lang="en-GB" sz="1800" dirty="0">
                <a:solidFill>
                  <a:srgbClr val="36243B"/>
                </a:solidFill>
                <a:latin typeface="+mn-lt"/>
              </a:rPr>
            </a:br>
            <a:endParaRPr lang="en-GB" sz="1800" dirty="0">
              <a:solidFill>
                <a:srgbClr val="36243B"/>
              </a:solidFill>
              <a:latin typeface="+mn-lt"/>
            </a:endParaRPr>
          </a:p>
          <a:p>
            <a:pPr marL="342900" lvl="0" indent="-342900" algn="l">
              <a:buFont typeface="Symbol" panose="05050102010706020507" pitchFamily="18" charset="2"/>
              <a:buChar char=""/>
            </a:pPr>
            <a:r>
              <a:rPr lang="en-GB" sz="1800" dirty="0">
                <a:solidFill>
                  <a:srgbClr val="36243B"/>
                </a:solidFill>
                <a:latin typeface="+mn-lt"/>
              </a:rPr>
              <a:t>members of the general public requesting support by email, letter or telephone</a:t>
            </a:r>
          </a:p>
        </p:txBody>
      </p:sp>
      <p:sp>
        <p:nvSpPr>
          <p:cNvPr id="3" name="Title 1">
            <a:extLst>
              <a:ext uri="{FF2B5EF4-FFF2-40B4-BE49-F238E27FC236}">
                <a16:creationId xmlns:a16="http://schemas.microsoft.com/office/drawing/2014/main" id="{A87E8518-A071-2932-672A-248C2B4B2B0F}"/>
              </a:ext>
            </a:extLst>
          </p:cNvPr>
          <p:cNvSpPr txBox="1">
            <a:spLocks/>
          </p:cNvSpPr>
          <p:nvPr/>
        </p:nvSpPr>
        <p:spPr>
          <a:xfrm>
            <a:off x="958781" y="653022"/>
            <a:ext cx="4038600" cy="357420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800" b="1" dirty="0">
                <a:solidFill>
                  <a:srgbClr val="36243B"/>
                </a:solidFill>
                <a:latin typeface="+mn-lt"/>
              </a:rPr>
              <a:t>Who is entitled to IAG?</a:t>
            </a:r>
          </a:p>
        </p:txBody>
      </p:sp>
    </p:spTree>
    <p:extLst>
      <p:ext uri="{BB962C8B-B14F-4D97-AF65-F5344CB8AC3E}">
        <p14:creationId xmlns:p14="http://schemas.microsoft.com/office/powerpoint/2010/main" val="695587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FD299299-637D-FCA6-5545-7CB99681014E}"/>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EB57321A-519B-B6ED-9078-14002E5523E7}"/>
              </a:ext>
            </a:extLst>
          </p:cNvPr>
          <p:cNvSpPr txBox="1">
            <a:spLocks/>
          </p:cNvSpPr>
          <p:nvPr/>
        </p:nvSpPr>
        <p:spPr>
          <a:xfrm>
            <a:off x="838200" y="713312"/>
            <a:ext cx="4038600" cy="357420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sz="4800" b="1" dirty="0"/>
          </a:p>
        </p:txBody>
      </p:sp>
      <p:sp>
        <p:nvSpPr>
          <p:cNvPr id="4" name="Content Placeholder 2">
            <a:extLst>
              <a:ext uri="{FF2B5EF4-FFF2-40B4-BE49-F238E27FC236}">
                <a16:creationId xmlns:a16="http://schemas.microsoft.com/office/drawing/2014/main" id="{6E19FC99-87AB-BE82-42BF-70A4BB1EFBEE}"/>
              </a:ext>
            </a:extLst>
          </p:cNvPr>
          <p:cNvSpPr>
            <a:spLocks noGrp="1"/>
          </p:cNvSpPr>
          <p:nvPr>
            <p:ph type="ctrTitle"/>
          </p:nvPr>
        </p:nvSpPr>
        <p:spPr>
          <a:xfrm>
            <a:off x="5292708" y="612832"/>
            <a:ext cx="6554299" cy="5014912"/>
          </a:xfrm>
        </p:spPr>
        <p:txBody>
          <a:bodyPr anchor="ctr">
            <a:normAutofit/>
          </a:bodyPr>
          <a:lstStyle/>
          <a:p>
            <a:pPr marL="0" indent="0" algn="l">
              <a:buNone/>
            </a:pPr>
            <a:r>
              <a:rPr lang="en-GB" sz="1600" dirty="0">
                <a:solidFill>
                  <a:srgbClr val="36243B"/>
                </a:solidFill>
                <a:latin typeface="+mn-lt"/>
              </a:rPr>
              <a:t>There are many reasons why people may find returning to employment or accessing learning difficult. The role of the IAG Advisor is to help the person to overcome such barriers.</a:t>
            </a:r>
            <a:br>
              <a:rPr lang="en-GB" sz="1600" dirty="0">
                <a:solidFill>
                  <a:srgbClr val="36243B"/>
                </a:solidFill>
                <a:latin typeface="+mn-lt"/>
              </a:rPr>
            </a:br>
            <a:endParaRPr lang="en-GB" sz="1600" dirty="0">
              <a:solidFill>
                <a:srgbClr val="36243B"/>
              </a:solidFill>
              <a:latin typeface="+mn-lt"/>
            </a:endParaRPr>
          </a:p>
          <a:p>
            <a:pPr marL="0" lvl="0" indent="0" algn="l">
              <a:buNone/>
            </a:pPr>
            <a:r>
              <a:rPr lang="en-GB" sz="1600" dirty="0">
                <a:solidFill>
                  <a:srgbClr val="36243B"/>
                </a:solidFill>
                <a:latin typeface="+mn-lt"/>
              </a:rPr>
              <a:t>Some examples of barriers to progression may include:</a:t>
            </a:r>
          </a:p>
          <a:p>
            <a:pPr marL="0" lvl="0" indent="0" algn="l">
              <a:buNone/>
            </a:pPr>
            <a:endParaRPr lang="en-GB" sz="1600" dirty="0">
              <a:solidFill>
                <a:srgbClr val="36243B"/>
              </a:solidFill>
              <a:latin typeface="+mn-lt"/>
            </a:endParaRPr>
          </a:p>
          <a:p>
            <a:pPr marL="342900" lvl="0" indent="-342900" algn="l">
              <a:buFont typeface="Symbol" panose="05050102010706020507" pitchFamily="18" charset="2"/>
              <a:buChar char=""/>
            </a:pPr>
            <a:r>
              <a:rPr lang="en-GB" sz="1600" dirty="0">
                <a:solidFill>
                  <a:srgbClr val="36243B"/>
                </a:solidFill>
                <a:latin typeface="+mn-lt"/>
              </a:rPr>
              <a:t>lack of childcare</a:t>
            </a:r>
          </a:p>
          <a:p>
            <a:pPr marL="342900" lvl="0" indent="-342900" algn="l">
              <a:buFont typeface="Symbol" panose="05050102010706020507" pitchFamily="18" charset="2"/>
              <a:buChar char=""/>
            </a:pPr>
            <a:r>
              <a:rPr lang="en-GB" sz="1600" dirty="0">
                <a:solidFill>
                  <a:srgbClr val="36243B"/>
                </a:solidFill>
                <a:latin typeface="+mn-lt"/>
              </a:rPr>
              <a:t>financial concerns</a:t>
            </a:r>
          </a:p>
          <a:p>
            <a:pPr marL="342900" lvl="0" indent="-342900" algn="l">
              <a:buFont typeface="Symbol" panose="05050102010706020507" pitchFamily="18" charset="2"/>
              <a:buChar char=""/>
            </a:pPr>
            <a:r>
              <a:rPr lang="en-GB" sz="1600" dirty="0">
                <a:solidFill>
                  <a:srgbClr val="36243B"/>
                </a:solidFill>
                <a:latin typeface="+mn-lt"/>
              </a:rPr>
              <a:t>past experiences, e.g. negative school experiences, trauma</a:t>
            </a:r>
          </a:p>
          <a:p>
            <a:pPr marL="342900" lvl="0" indent="-342900" algn="l">
              <a:buFont typeface="Symbol" panose="05050102010706020507" pitchFamily="18" charset="2"/>
              <a:buChar char=""/>
            </a:pPr>
            <a:r>
              <a:rPr lang="en-GB" sz="1600" dirty="0">
                <a:solidFill>
                  <a:srgbClr val="36243B"/>
                </a:solidFill>
                <a:latin typeface="+mn-lt"/>
              </a:rPr>
              <a:t>low confidence levels/nervousness</a:t>
            </a:r>
          </a:p>
          <a:p>
            <a:pPr marL="342900" lvl="0" indent="-342900" algn="l">
              <a:buFont typeface="Symbol" panose="05050102010706020507" pitchFamily="18" charset="2"/>
              <a:buChar char=""/>
            </a:pPr>
            <a:r>
              <a:rPr lang="en-GB" sz="1600" dirty="0">
                <a:solidFill>
                  <a:srgbClr val="36243B"/>
                </a:solidFill>
                <a:latin typeface="+mn-lt"/>
              </a:rPr>
              <a:t>lack of transport</a:t>
            </a:r>
          </a:p>
          <a:p>
            <a:pPr marL="342900" lvl="0" indent="-342900" algn="l">
              <a:buFont typeface="Symbol" panose="05050102010706020507" pitchFamily="18" charset="2"/>
              <a:buChar char=""/>
            </a:pPr>
            <a:r>
              <a:rPr lang="en-GB" sz="1600" dirty="0">
                <a:solidFill>
                  <a:srgbClr val="36243B"/>
                </a:solidFill>
                <a:latin typeface="+mn-lt"/>
              </a:rPr>
              <a:t>language</a:t>
            </a:r>
          </a:p>
          <a:p>
            <a:pPr marL="342900" lvl="0" indent="-342900" algn="l">
              <a:buFont typeface="Symbol" panose="05050102010706020507" pitchFamily="18" charset="2"/>
              <a:buChar char=""/>
            </a:pPr>
            <a:r>
              <a:rPr lang="en-GB" sz="1600" dirty="0">
                <a:solidFill>
                  <a:srgbClr val="36243B"/>
                </a:solidFill>
                <a:latin typeface="+mn-lt"/>
              </a:rPr>
              <a:t>age</a:t>
            </a:r>
          </a:p>
          <a:p>
            <a:pPr marL="342900" lvl="0" indent="-342900" algn="l">
              <a:buFont typeface="Symbol" panose="05050102010706020507" pitchFamily="18" charset="2"/>
              <a:buChar char=""/>
            </a:pPr>
            <a:r>
              <a:rPr lang="en-GB" sz="1600" dirty="0">
                <a:solidFill>
                  <a:srgbClr val="36243B"/>
                </a:solidFill>
                <a:latin typeface="+mn-lt"/>
              </a:rPr>
              <a:t>not knowing where to start</a:t>
            </a:r>
          </a:p>
          <a:p>
            <a:pPr marL="342900" lvl="0" indent="-342900" algn="l">
              <a:buFont typeface="Symbol" panose="05050102010706020507" pitchFamily="18" charset="2"/>
              <a:buChar char=""/>
            </a:pPr>
            <a:r>
              <a:rPr lang="en-GB" sz="1600" dirty="0">
                <a:solidFill>
                  <a:srgbClr val="36243B"/>
                </a:solidFill>
                <a:latin typeface="+mn-lt"/>
              </a:rPr>
              <a:t>poor literacy/numeracy skills</a:t>
            </a:r>
          </a:p>
          <a:p>
            <a:pPr marL="342900" lvl="0" indent="-342900" algn="l">
              <a:buFont typeface="Symbol" panose="05050102010706020507" pitchFamily="18" charset="2"/>
              <a:buChar char=""/>
            </a:pPr>
            <a:r>
              <a:rPr lang="en-GB" sz="1600" dirty="0">
                <a:solidFill>
                  <a:srgbClr val="36243B"/>
                </a:solidFill>
                <a:latin typeface="+mn-lt"/>
              </a:rPr>
              <a:t>disabilities</a:t>
            </a:r>
          </a:p>
          <a:p>
            <a:pPr marL="0" lvl="0" indent="0" algn="l">
              <a:buNone/>
            </a:pPr>
            <a:endParaRPr lang="en-GB" sz="2000" dirty="0">
              <a:solidFill>
                <a:srgbClr val="36243B"/>
              </a:solidFill>
              <a:effectLst/>
              <a:latin typeface="+mn-lt"/>
              <a:ea typeface="Times New Roman" panose="02020603050405020304" pitchFamily="18" charset="0"/>
            </a:endParaRPr>
          </a:p>
        </p:txBody>
      </p:sp>
      <p:sp>
        <p:nvSpPr>
          <p:cNvPr id="5" name="Title 1">
            <a:extLst>
              <a:ext uri="{FF2B5EF4-FFF2-40B4-BE49-F238E27FC236}">
                <a16:creationId xmlns:a16="http://schemas.microsoft.com/office/drawing/2014/main" id="{D57F0784-FF7B-F185-CDC0-279ADD3149BA}"/>
              </a:ext>
            </a:extLst>
          </p:cNvPr>
          <p:cNvSpPr txBox="1">
            <a:spLocks/>
          </p:cNvSpPr>
          <p:nvPr/>
        </p:nvSpPr>
        <p:spPr>
          <a:xfrm>
            <a:off x="928634" y="1702300"/>
            <a:ext cx="3748810" cy="188065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800" b="1" dirty="0">
                <a:solidFill>
                  <a:srgbClr val="36243B"/>
                </a:solidFill>
                <a:latin typeface="+mn-lt"/>
              </a:rPr>
              <a:t>Barriers to progression</a:t>
            </a:r>
          </a:p>
        </p:txBody>
      </p:sp>
    </p:spTree>
    <p:extLst>
      <p:ext uri="{BB962C8B-B14F-4D97-AF65-F5344CB8AC3E}">
        <p14:creationId xmlns:p14="http://schemas.microsoft.com/office/powerpoint/2010/main" val="3961962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566E6D29-24AC-49B9-B335-4E88B0D51A0C}"/>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5BDEAFC7-6DA5-1376-C990-8304E930A9F0}"/>
              </a:ext>
            </a:extLst>
          </p:cNvPr>
          <p:cNvSpPr txBox="1">
            <a:spLocks/>
          </p:cNvSpPr>
          <p:nvPr/>
        </p:nvSpPr>
        <p:spPr>
          <a:xfrm>
            <a:off x="838200" y="713312"/>
            <a:ext cx="4038600" cy="357420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sz="4800" b="1" dirty="0"/>
          </a:p>
        </p:txBody>
      </p:sp>
      <p:sp>
        <p:nvSpPr>
          <p:cNvPr id="4" name="Title 1">
            <a:extLst>
              <a:ext uri="{FF2B5EF4-FFF2-40B4-BE49-F238E27FC236}">
                <a16:creationId xmlns:a16="http://schemas.microsoft.com/office/drawing/2014/main" id="{3AABCFAE-7CC7-6466-9BF6-1A0638F2963C}"/>
              </a:ext>
            </a:extLst>
          </p:cNvPr>
          <p:cNvSpPr>
            <a:spLocks noGrp="1"/>
          </p:cNvSpPr>
          <p:nvPr>
            <p:ph type="ctrTitle"/>
          </p:nvPr>
        </p:nvSpPr>
        <p:spPr>
          <a:xfrm>
            <a:off x="1117279" y="637323"/>
            <a:ext cx="9957435" cy="564197"/>
          </a:xfrm>
        </p:spPr>
        <p:txBody>
          <a:bodyPr>
            <a:noAutofit/>
          </a:bodyPr>
          <a:lstStyle/>
          <a:p>
            <a:pPr algn="l"/>
            <a:r>
              <a:rPr lang="en-GB" sz="4800" b="1" dirty="0">
                <a:solidFill>
                  <a:srgbClr val="36243B"/>
                </a:solidFill>
                <a:latin typeface="+mn-lt"/>
              </a:rPr>
              <a:t>How can we help?</a:t>
            </a:r>
          </a:p>
        </p:txBody>
      </p:sp>
      <p:sp>
        <p:nvSpPr>
          <p:cNvPr id="5" name="Subtitle 2">
            <a:extLst>
              <a:ext uri="{FF2B5EF4-FFF2-40B4-BE49-F238E27FC236}">
                <a16:creationId xmlns:a16="http://schemas.microsoft.com/office/drawing/2014/main" id="{0C7E0EE3-212D-6848-EB3A-179D455EB2CC}"/>
              </a:ext>
            </a:extLst>
          </p:cNvPr>
          <p:cNvSpPr>
            <a:spLocks noGrp="1"/>
          </p:cNvSpPr>
          <p:nvPr>
            <p:ph type="subTitle" idx="1"/>
          </p:nvPr>
        </p:nvSpPr>
        <p:spPr>
          <a:xfrm>
            <a:off x="638172" y="1307893"/>
            <a:ext cx="10915651" cy="3446780"/>
          </a:xfrm>
        </p:spPr>
        <p:txBody>
          <a:bodyPr>
            <a:noAutofit/>
          </a:bodyPr>
          <a:lstStyle/>
          <a:p>
            <a:pPr algn="l"/>
            <a:r>
              <a:rPr lang="en-GB" sz="1600" dirty="0">
                <a:cs typeface="Arial" panose="020B0604020202020204" pitchFamily="34" charset="0"/>
              </a:rPr>
              <a:t>We have many in-house services that may be able to support you, but if we feel you would benefit from more specialist support, then you may be referred elsewhere.</a:t>
            </a:r>
          </a:p>
          <a:p>
            <a:pPr algn="l"/>
            <a:r>
              <a:rPr lang="en-GB" sz="1600" dirty="0">
                <a:cs typeface="Arial" panose="020B0604020202020204" pitchFamily="34" charset="0"/>
              </a:rPr>
              <a:t>Some examples of the support available include:</a:t>
            </a:r>
          </a:p>
          <a:p>
            <a:pPr marL="342900" indent="-342900" algn="l">
              <a:buFont typeface="Arial" panose="020B0604020202020204" pitchFamily="34" charset="0"/>
              <a:buChar char="•"/>
            </a:pPr>
            <a:r>
              <a:rPr lang="en-GB" sz="1600" dirty="0">
                <a:cs typeface="Arial" panose="020B0604020202020204" pitchFamily="34" charset="0"/>
              </a:rPr>
              <a:t>Employment mentors</a:t>
            </a:r>
          </a:p>
          <a:p>
            <a:pPr marL="342900" indent="-342900" algn="l">
              <a:buFont typeface="Arial" panose="020B0604020202020204" pitchFamily="34" charset="0"/>
              <a:buChar char="•"/>
            </a:pPr>
            <a:r>
              <a:rPr lang="en-GB" sz="1600" dirty="0">
                <a:cs typeface="Arial" panose="020B0604020202020204" pitchFamily="34" charset="0"/>
              </a:rPr>
              <a:t>Skills and Employment Hubs – based in Chester, Ellesmere Port, Northwich and Winsford</a:t>
            </a:r>
          </a:p>
          <a:p>
            <a:pPr marL="342900" indent="-342900" algn="l">
              <a:buFont typeface="Arial" panose="020B0604020202020204" pitchFamily="34" charset="0"/>
              <a:buChar char="•"/>
            </a:pPr>
            <a:r>
              <a:rPr lang="en-GB" sz="1600" dirty="0">
                <a:cs typeface="Arial" panose="020B0604020202020204" pitchFamily="34" charset="0"/>
              </a:rPr>
              <a:t>Qualified Advisors (including from the National Careers Service)</a:t>
            </a:r>
          </a:p>
          <a:p>
            <a:pPr marL="342900" indent="-342900" algn="l">
              <a:buFont typeface="Arial" panose="020B0604020202020204" pitchFamily="34" charset="0"/>
              <a:buChar char="•"/>
            </a:pPr>
            <a:r>
              <a:rPr lang="en-GB" sz="1600" dirty="0">
                <a:cs typeface="Arial" panose="020B0604020202020204" pitchFamily="34" charset="0"/>
              </a:rPr>
              <a:t>Support with job applications, CV/cover letters and attending interviews</a:t>
            </a:r>
          </a:p>
          <a:p>
            <a:pPr marL="342900" indent="-342900" algn="l">
              <a:buFont typeface="Arial" panose="020B0604020202020204" pitchFamily="34" charset="0"/>
              <a:buChar char="•"/>
            </a:pPr>
            <a:r>
              <a:rPr lang="en-GB" sz="1600" dirty="0">
                <a:cs typeface="Arial" panose="020B0604020202020204" pitchFamily="34" charset="0"/>
              </a:rPr>
              <a:t>Skills for Families, Life and Work in our school and community-based hubs</a:t>
            </a:r>
          </a:p>
          <a:p>
            <a:pPr marL="342900" indent="-342900" algn="l">
              <a:buFont typeface="Arial" panose="020B0604020202020204" pitchFamily="34" charset="0"/>
              <a:buChar char="•"/>
            </a:pPr>
            <a:r>
              <a:rPr lang="en-GB" sz="1600" dirty="0">
                <a:cs typeface="Arial" panose="020B0604020202020204" pitchFamily="34" charset="0"/>
              </a:rPr>
              <a:t>Help to access volunteering opportunities</a:t>
            </a:r>
          </a:p>
          <a:p>
            <a:pPr marL="342900" indent="-342900" algn="l">
              <a:buFont typeface="Arial" panose="020B0604020202020204" pitchFamily="34" charset="0"/>
              <a:buChar char="•"/>
            </a:pPr>
            <a:r>
              <a:rPr lang="en-GB" sz="1600" dirty="0">
                <a:cs typeface="Arial" panose="020B0604020202020204" pitchFamily="34" charset="0"/>
              </a:rPr>
              <a:t>Referrals to specialist services such as:</a:t>
            </a:r>
          </a:p>
          <a:p>
            <a:pPr lvl="2" algn="l"/>
            <a:r>
              <a:rPr lang="en-GB" sz="1600" dirty="0">
                <a:cs typeface="Arial" panose="020B0604020202020204" pitchFamily="34" charset="0"/>
              </a:rPr>
              <a:t>-  Cheshire West and Chester Council’s Integrated Access Team</a:t>
            </a:r>
          </a:p>
          <a:p>
            <a:pPr lvl="2" algn="l"/>
            <a:r>
              <a:rPr lang="en-GB" sz="1600" dirty="0">
                <a:cs typeface="Arial" panose="020B0604020202020204" pitchFamily="34" charset="0"/>
              </a:rPr>
              <a:t>-  Cheshire West and Chester Council’s Information, Advice and Support Service</a:t>
            </a:r>
          </a:p>
          <a:p>
            <a:pPr lvl="2" algn="l"/>
            <a:r>
              <a:rPr lang="en-GB" sz="1600" dirty="0">
                <a:cs typeface="Arial" panose="020B0604020202020204" pitchFamily="34" charset="0"/>
              </a:rPr>
              <a:t>-  Citizens Advice</a:t>
            </a:r>
          </a:p>
          <a:p>
            <a:pPr lvl="2" algn="l"/>
            <a:r>
              <a:rPr lang="en-GB" sz="1600" dirty="0">
                <a:cs typeface="Arial" panose="020B0604020202020204" pitchFamily="34" charset="0"/>
              </a:rPr>
              <a:t>-  Housing</a:t>
            </a:r>
          </a:p>
        </p:txBody>
      </p:sp>
    </p:spTree>
    <p:extLst>
      <p:ext uri="{BB962C8B-B14F-4D97-AF65-F5344CB8AC3E}">
        <p14:creationId xmlns:p14="http://schemas.microsoft.com/office/powerpoint/2010/main" val="117380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B495C034-CBE1-B6B2-9971-8AE85C981C91}"/>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FA5CC5BC-3748-D839-01D1-8ED1F8C6E4DB}"/>
              </a:ext>
            </a:extLst>
          </p:cNvPr>
          <p:cNvSpPr txBox="1">
            <a:spLocks/>
          </p:cNvSpPr>
          <p:nvPr/>
        </p:nvSpPr>
        <p:spPr>
          <a:xfrm>
            <a:off x="838200" y="713312"/>
            <a:ext cx="4038600" cy="357420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sz="4800" b="1" dirty="0"/>
          </a:p>
        </p:txBody>
      </p:sp>
      <p:sp>
        <p:nvSpPr>
          <p:cNvPr id="5" name="Content Placeholder 2">
            <a:extLst>
              <a:ext uri="{FF2B5EF4-FFF2-40B4-BE49-F238E27FC236}">
                <a16:creationId xmlns:a16="http://schemas.microsoft.com/office/drawing/2014/main" id="{D8B9C89C-F615-81A4-265A-110AA8D7AC69}"/>
              </a:ext>
            </a:extLst>
          </p:cNvPr>
          <p:cNvSpPr>
            <a:spLocks noGrp="1"/>
          </p:cNvSpPr>
          <p:nvPr>
            <p:ph type="ctrTitle"/>
          </p:nvPr>
        </p:nvSpPr>
        <p:spPr>
          <a:xfrm>
            <a:off x="5310328" y="1829685"/>
            <a:ext cx="5802312" cy="3574208"/>
          </a:xfrm>
        </p:spPr>
        <p:txBody>
          <a:bodyPr anchor="ctr">
            <a:normAutofit/>
          </a:bodyPr>
          <a:lstStyle/>
          <a:p>
            <a:pPr algn="l"/>
            <a:r>
              <a:rPr lang="en-GB" sz="2400" b="1" dirty="0">
                <a:solidFill>
                  <a:srgbClr val="36243B"/>
                </a:solidFill>
                <a:latin typeface="+mn-lt"/>
                <a:cs typeface="Arial" panose="020B0604020202020204" pitchFamily="34" charset="0"/>
              </a:rPr>
              <a:t>The National Careers Service (NCS)</a:t>
            </a:r>
            <a:br>
              <a:rPr lang="en-GB" sz="2400" b="1" dirty="0">
                <a:solidFill>
                  <a:srgbClr val="36243B"/>
                </a:solidFill>
                <a:latin typeface="+mn-lt"/>
              </a:rPr>
            </a:br>
            <a:endParaRPr lang="en-GB" sz="2400" b="1" dirty="0">
              <a:solidFill>
                <a:srgbClr val="36243B"/>
              </a:solidFill>
              <a:latin typeface="+mn-lt"/>
            </a:endParaRPr>
          </a:p>
          <a:p>
            <a:pPr marL="342900" indent="-342900" algn="l">
              <a:buFont typeface="Arial" panose="020B0604020202020204" pitchFamily="34" charset="0"/>
              <a:buChar char="•"/>
            </a:pPr>
            <a:r>
              <a:rPr lang="en-GB" sz="1600" b="0" i="0" dirty="0">
                <a:solidFill>
                  <a:srgbClr val="36243B"/>
                </a:solidFill>
                <a:effectLst/>
                <a:latin typeface="+mn-lt"/>
                <a:cs typeface="Arial" panose="020B0604020202020204" pitchFamily="34" charset="0"/>
              </a:rPr>
              <a:t>Offers support with career, learning and training choices to people who live in England</a:t>
            </a:r>
            <a:br>
              <a:rPr lang="en-GB" sz="1600" b="0" i="0" dirty="0">
                <a:solidFill>
                  <a:srgbClr val="36243B"/>
                </a:solidFill>
                <a:effectLst/>
                <a:latin typeface="+mn-lt"/>
                <a:cs typeface="Arial" panose="020B0604020202020204" pitchFamily="34" charset="0"/>
              </a:rPr>
            </a:br>
            <a:endParaRPr lang="en-GB" sz="1600" b="0" i="0" dirty="0">
              <a:solidFill>
                <a:srgbClr val="36243B"/>
              </a:solidFill>
              <a:effectLst/>
              <a:latin typeface="+mn-lt"/>
              <a:cs typeface="Arial" panose="020B0604020202020204" pitchFamily="34" charset="0"/>
            </a:endParaRPr>
          </a:p>
          <a:p>
            <a:pPr marL="342900" indent="-342900" algn="l">
              <a:buFont typeface="Arial" panose="020B0604020202020204" pitchFamily="34" charset="0"/>
              <a:buChar char="•"/>
            </a:pPr>
            <a:r>
              <a:rPr lang="en-GB" sz="1600" dirty="0">
                <a:solidFill>
                  <a:srgbClr val="36243B"/>
                </a:solidFill>
                <a:latin typeface="+mn-lt"/>
                <a:cs typeface="Arial" panose="020B0604020202020204" pitchFamily="34" charset="0"/>
              </a:rPr>
              <a:t>Visit the website to access Skills Assessments, job profiles and course information.</a:t>
            </a:r>
            <a:br>
              <a:rPr lang="en-GB" sz="1600" dirty="0">
                <a:solidFill>
                  <a:srgbClr val="36243B"/>
                </a:solidFill>
                <a:latin typeface="+mn-lt"/>
                <a:cs typeface="Arial" panose="020B0604020202020204" pitchFamily="34" charset="0"/>
              </a:rPr>
            </a:br>
            <a:endParaRPr lang="en-GB" sz="1600" dirty="0">
              <a:solidFill>
                <a:srgbClr val="36243B"/>
              </a:solidFill>
              <a:latin typeface="+mn-lt"/>
              <a:cs typeface="Arial" panose="020B0604020202020204" pitchFamily="34" charset="0"/>
            </a:endParaRPr>
          </a:p>
          <a:p>
            <a:pPr marL="342900" indent="-342900" algn="l">
              <a:buFont typeface="Arial" panose="020B0604020202020204" pitchFamily="34" charset="0"/>
              <a:buChar char="•"/>
            </a:pPr>
            <a:r>
              <a:rPr lang="en-GB" sz="1600" b="0" i="0" dirty="0">
                <a:solidFill>
                  <a:srgbClr val="36243B"/>
                </a:solidFill>
                <a:effectLst/>
                <a:latin typeface="+mn-lt"/>
                <a:cs typeface="Arial" panose="020B0604020202020204" pitchFamily="34" charset="0"/>
              </a:rPr>
              <a:t>Talk to an advisor online (web chat), over the ph</a:t>
            </a:r>
            <a:r>
              <a:rPr lang="en-GB" sz="1600" dirty="0">
                <a:solidFill>
                  <a:srgbClr val="36243B"/>
                </a:solidFill>
                <a:latin typeface="+mn-lt"/>
                <a:cs typeface="Arial" panose="020B0604020202020204" pitchFamily="34" charset="0"/>
              </a:rPr>
              <a:t>one or face to face</a:t>
            </a:r>
          </a:p>
          <a:p>
            <a:pPr algn="l"/>
            <a:endParaRPr lang="en-GB" sz="1600" b="0" i="0" dirty="0">
              <a:solidFill>
                <a:srgbClr val="36243B"/>
              </a:solidFill>
              <a:effectLst/>
              <a:latin typeface="+mn-lt"/>
              <a:cs typeface="Arial" panose="020B0604020202020204" pitchFamily="34" charset="0"/>
            </a:endParaRPr>
          </a:p>
          <a:p>
            <a:pPr marL="0" indent="0" algn="l">
              <a:buNone/>
            </a:pPr>
            <a:r>
              <a:rPr lang="en-GB" sz="1600" dirty="0">
                <a:solidFill>
                  <a:srgbClr val="36243B"/>
                </a:solidFill>
                <a:latin typeface="+mn-lt"/>
                <a:cs typeface="Arial" panose="020B0604020202020204" pitchFamily="34" charset="0"/>
              </a:rPr>
              <a:t>Telephone on 0800 100900</a:t>
            </a:r>
          </a:p>
          <a:p>
            <a:pPr marL="0" indent="0" algn="l">
              <a:buNone/>
            </a:pPr>
            <a:r>
              <a:rPr lang="en-GB" sz="1600" b="0" i="0" dirty="0">
                <a:solidFill>
                  <a:srgbClr val="36243B"/>
                </a:solidFill>
                <a:effectLst/>
                <a:latin typeface="+mn-lt"/>
                <a:cs typeface="Arial" panose="020B0604020202020204" pitchFamily="34" charset="0"/>
              </a:rPr>
              <a:t>www.nationalcareers.service.gov.uk </a:t>
            </a:r>
          </a:p>
          <a:p>
            <a:pPr marL="0" indent="0">
              <a:buNone/>
            </a:pPr>
            <a:endParaRPr lang="en-GB" sz="2200" dirty="0">
              <a:solidFill>
                <a:srgbClr val="36243B"/>
              </a:solidFill>
              <a:latin typeface="+mn-lt"/>
            </a:endParaRPr>
          </a:p>
        </p:txBody>
      </p:sp>
      <p:sp>
        <p:nvSpPr>
          <p:cNvPr id="6" name="Title 1">
            <a:extLst>
              <a:ext uri="{FF2B5EF4-FFF2-40B4-BE49-F238E27FC236}">
                <a16:creationId xmlns:a16="http://schemas.microsoft.com/office/drawing/2014/main" id="{8C318EB6-E3D9-F749-FF84-6242FB8997B5}"/>
              </a:ext>
            </a:extLst>
          </p:cNvPr>
          <p:cNvSpPr txBox="1">
            <a:spLocks/>
          </p:cNvSpPr>
          <p:nvPr/>
        </p:nvSpPr>
        <p:spPr>
          <a:xfrm>
            <a:off x="926158" y="1943239"/>
            <a:ext cx="3210854" cy="164425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800" b="1" dirty="0">
                <a:solidFill>
                  <a:srgbClr val="36243B"/>
                </a:solidFill>
                <a:latin typeface="+mn-lt"/>
              </a:rPr>
              <a:t>Useful information</a:t>
            </a:r>
          </a:p>
        </p:txBody>
      </p:sp>
    </p:spTree>
    <p:extLst>
      <p:ext uri="{BB962C8B-B14F-4D97-AF65-F5344CB8AC3E}">
        <p14:creationId xmlns:p14="http://schemas.microsoft.com/office/powerpoint/2010/main" val="2244630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117D99C1-7980-25B5-D269-5522152220D7}"/>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57CF4505-78B1-93F8-2EEF-367EF4AE5D84}"/>
              </a:ext>
            </a:extLst>
          </p:cNvPr>
          <p:cNvSpPr txBox="1">
            <a:spLocks/>
          </p:cNvSpPr>
          <p:nvPr/>
        </p:nvSpPr>
        <p:spPr>
          <a:xfrm>
            <a:off x="838200" y="713312"/>
            <a:ext cx="4038600" cy="357420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sz="4800" b="1" dirty="0"/>
          </a:p>
        </p:txBody>
      </p:sp>
      <p:sp>
        <p:nvSpPr>
          <p:cNvPr id="4" name="Content Placeholder 2">
            <a:extLst>
              <a:ext uri="{FF2B5EF4-FFF2-40B4-BE49-F238E27FC236}">
                <a16:creationId xmlns:a16="http://schemas.microsoft.com/office/drawing/2014/main" id="{8D56DDB9-F960-15E0-4ABB-4FE3FA2C9865}"/>
              </a:ext>
            </a:extLst>
          </p:cNvPr>
          <p:cNvSpPr>
            <a:spLocks noGrp="1"/>
          </p:cNvSpPr>
          <p:nvPr>
            <p:ph type="ctrTitle"/>
          </p:nvPr>
        </p:nvSpPr>
        <p:spPr>
          <a:xfrm>
            <a:off x="5289357" y="479417"/>
            <a:ext cx="5982164" cy="5014912"/>
          </a:xfrm>
        </p:spPr>
        <p:txBody>
          <a:bodyPr anchor="ctr">
            <a:normAutofit/>
          </a:bodyPr>
          <a:lstStyle/>
          <a:p>
            <a:pPr marL="0" indent="0" algn="l">
              <a:buNone/>
            </a:pPr>
            <a:r>
              <a:rPr lang="en-GB" sz="2400" b="1" dirty="0">
                <a:solidFill>
                  <a:srgbClr val="36243B"/>
                </a:solidFill>
                <a:latin typeface="+mn-lt"/>
                <a:cs typeface="Arial" panose="020B0604020202020204" pitchFamily="34" charset="0"/>
              </a:rPr>
              <a:t>Cheshire and Warrington Opportunities</a:t>
            </a:r>
            <a:br>
              <a:rPr lang="en-GB" sz="2400" b="1" dirty="0">
                <a:solidFill>
                  <a:srgbClr val="36243B"/>
                </a:solidFill>
                <a:latin typeface="+mn-lt"/>
              </a:rPr>
            </a:br>
            <a:endParaRPr lang="en-GB" sz="2400" b="1" dirty="0">
              <a:solidFill>
                <a:srgbClr val="36243B"/>
              </a:solidFill>
              <a:latin typeface="+mn-lt"/>
            </a:endParaRPr>
          </a:p>
          <a:p>
            <a:pPr marL="0" indent="0" algn="l">
              <a:buNone/>
            </a:pPr>
            <a:r>
              <a:rPr lang="en-GB" sz="1600" dirty="0">
                <a:solidFill>
                  <a:srgbClr val="36243B"/>
                </a:solidFill>
                <a:latin typeface="+mn-lt"/>
                <a:cs typeface="Arial" panose="020B0604020202020204" pitchFamily="34" charset="0"/>
              </a:rPr>
              <a:t>A wealth of information about local job opportunities, recruitment fairs, apprenticeships, business start-up support, information about specific industry sectors and much more.</a:t>
            </a:r>
          </a:p>
          <a:p>
            <a:pPr marL="0" indent="0" algn="l">
              <a:buNone/>
            </a:pPr>
            <a:endParaRPr lang="en-GB" sz="1600" dirty="0">
              <a:solidFill>
                <a:srgbClr val="36243B"/>
              </a:solidFill>
              <a:latin typeface="+mn-lt"/>
              <a:cs typeface="Arial" panose="020B0604020202020204" pitchFamily="34" charset="0"/>
            </a:endParaRPr>
          </a:p>
          <a:p>
            <a:pPr marL="0" indent="0" algn="l">
              <a:buNone/>
            </a:pPr>
            <a:r>
              <a:rPr lang="en-GB" sz="1600" dirty="0">
                <a:solidFill>
                  <a:srgbClr val="36243B"/>
                </a:solidFill>
                <a:latin typeface="+mn-lt"/>
                <a:cs typeface="Arial" panose="020B0604020202020204" pitchFamily="34" charset="0"/>
              </a:rPr>
              <a:t>Visit </a:t>
            </a:r>
            <a:r>
              <a:rPr lang="en-GB" sz="1600" dirty="0">
                <a:solidFill>
                  <a:srgbClr val="36243B"/>
                </a:solidFill>
                <a:latin typeface="+mn-lt"/>
                <a:cs typeface="Arial" panose="020B0604020202020204" pitchFamily="34" charset="0"/>
                <a:hlinkClick r:id="rId3">
                  <a:extLst>
                    <a:ext uri="{A12FA001-AC4F-418D-AE19-62706E023703}">
                      <ahyp:hlinkClr xmlns:ahyp="http://schemas.microsoft.com/office/drawing/2018/hyperlinkcolor" val="tx"/>
                    </a:ext>
                  </a:extLst>
                </a:hlinkClick>
              </a:rPr>
              <a:t>www.candwopportunities.co.uk</a:t>
            </a:r>
            <a:r>
              <a:rPr lang="en-GB" sz="1600" dirty="0">
                <a:solidFill>
                  <a:srgbClr val="36243B"/>
                </a:solidFill>
                <a:latin typeface="+mn-lt"/>
                <a:cs typeface="Arial" panose="020B0604020202020204" pitchFamily="34" charset="0"/>
              </a:rPr>
              <a:t> to find out more.</a:t>
            </a:r>
          </a:p>
          <a:p>
            <a:pPr marL="0" indent="0" algn="l">
              <a:buNone/>
            </a:pPr>
            <a:endParaRPr lang="en-GB" sz="2200" dirty="0">
              <a:solidFill>
                <a:srgbClr val="36243B"/>
              </a:solidFill>
              <a:latin typeface="+mn-lt"/>
            </a:endParaRPr>
          </a:p>
        </p:txBody>
      </p:sp>
      <p:sp>
        <p:nvSpPr>
          <p:cNvPr id="5" name="Title 1">
            <a:extLst>
              <a:ext uri="{FF2B5EF4-FFF2-40B4-BE49-F238E27FC236}">
                <a16:creationId xmlns:a16="http://schemas.microsoft.com/office/drawing/2014/main" id="{0A914196-70C3-D756-93A6-EEB0AA3B187D}"/>
              </a:ext>
            </a:extLst>
          </p:cNvPr>
          <p:cNvSpPr txBox="1">
            <a:spLocks/>
          </p:cNvSpPr>
          <p:nvPr/>
        </p:nvSpPr>
        <p:spPr>
          <a:xfrm>
            <a:off x="920479" y="1813952"/>
            <a:ext cx="3210854" cy="175601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800" b="1" dirty="0">
                <a:latin typeface="+mn-lt"/>
              </a:rPr>
              <a:t>Useful information</a:t>
            </a:r>
          </a:p>
        </p:txBody>
      </p:sp>
    </p:spTree>
    <p:extLst>
      <p:ext uri="{BB962C8B-B14F-4D97-AF65-F5344CB8AC3E}">
        <p14:creationId xmlns:p14="http://schemas.microsoft.com/office/powerpoint/2010/main" val="25007363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1076</Words>
  <Application>Microsoft Office PowerPoint</Application>
  <PresentationFormat>Widescreen</PresentationFormat>
  <Paragraphs>106</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Symbol</vt:lpstr>
      <vt:lpstr>Times New Roman</vt:lpstr>
      <vt:lpstr>Office Theme</vt:lpstr>
      <vt:lpstr>PowerPoint Presentation</vt:lpstr>
      <vt:lpstr>Information, Advice and Guidance  All Skills and Employment service users are entitled to free and impartial IAG to help support them with their plans for future learning and/or employment.  IAG around employment is known as Careers Education and Guidance (CEG).</vt:lpstr>
      <vt:lpstr>help with identifying training programmes or learning opportunities support with job hunting assistance with overcoming barriers to learning/work, such as childcare, time or financial concerns CV advice and/or support Interview hints and tips Help with writing cover letters relevant signposting (recognising when someone should be referred elsewhere) free, CONFIDENTIAL and impartial support assistance with creating SMART goals Specific, Measurable, Achievable, Realistic, Timely</vt:lpstr>
      <vt:lpstr>IAG is provided to help people to make informed choices about their own future. It can:  provide an opportunity for people to learn more about the services available to them enable people to progress within learning or work assist people in achieving their aims increase confidence and awareness  help improve a community's life, e.g. parent feels more confident and can in turn pass this confidence on within the family</vt:lpstr>
      <vt:lpstr>Cheshire West and Chester Council’s Skills and Employment Service is committed to providing IAG to all service users that request it.  Service users are:  people learning on courses provided by the Skills and Employment Service and their partner organisations  individuals receiving support from the Skills and Employment Service, but who may not be currently attending a course, e.g. are receiving support from an employment mentor  members of the general public requesting support by email, letter or telephone</vt:lpstr>
      <vt:lpstr>There are many reasons why people may find returning to employment or accessing learning difficult. The role of the IAG Advisor is to help the person to overcome such barriers.  Some examples of barriers to progression may include:  lack of childcare financial concerns past experiences, e.g. negative school experiences, trauma low confidence levels/nervousness lack of transport language age not knowing where to start poor literacy/numeracy skills disabilities </vt:lpstr>
      <vt:lpstr>How can we help?</vt:lpstr>
      <vt:lpstr>The National Careers Service (NCS)  Offers support with career, learning and training choices to people who live in England  Visit the website to access Skills Assessments, job profiles and course information.  Talk to an advisor online (web chat), over the phone or face to face  Telephone on 0800 100900 www.nationalcareers.service.gov.uk  </vt:lpstr>
      <vt:lpstr>Cheshire and Warrington Opportunities  A wealth of information about local job opportunities, recruitment fairs, apprenticeships, business start-up support, information about specific industry sectors and much more.  Visit www.candwopportunities.co.uk to find out more. </vt:lpstr>
      <vt:lpstr>Skills and Employments Hubs,  Mentoring and Employment Support Projects, and Outreach Hubs  The Skills and Employment Team offers a range of services to support local people in learning and employment. Speak to your tutor/mentor or visit our website for further information about the work we do, and how we might be able to support you further:  www.cheshirewestandchester.gov.uk/residents/education-and-learning/further-and-higher-education/skills-and-employment </vt:lpstr>
      <vt:lpstr>Colleges and Adult Learning Providers  There are many providers of adult learning courses in the Cheshire West and Chester area. To view potential opportunities, visit:  www.cheshirewestandchester.gov.uk/residents/education-and-learning/further-and-higher-education  Or for help identifying courses suitable for you, email the Skills and Employment Team on  skillsandemployment@cheshirewestandchester.gov.uk  </vt:lpstr>
      <vt:lpstr>  Cheshire West and Chester Council Information, Advice and Support Service  For parents and carers, children and young people who have difficulties with learning, and/or a disability from birth to 25 years.  They offer help and support with such things as:                                                                      Childcare and options available IAG regarding family matters, including legal Benefits and grants Parenting support Training information for childminders  Further information can be found on the Cheshire West and Chester website at www.livewell.cheshirewestandchester.gov.uk/Services/1279.  </vt:lpstr>
      <vt:lpstr>Volunteering opportunities  www.gov.uk/government/get-involved/take-part/volunteer   Citizens Advice www.citizensadvice.org.uk/  Cheshire West and Chester Council, Housing - www.cheshirewestandchester.gov.uk/residents/housing   Government Services and Information  www.gov.uk </vt:lpstr>
      <vt:lpstr>If you feel you need to IAG to support your next steps, please speak to your tutor/mentor who will be happy to help.  Alternatively, you can email the team at skillsandemployment@cheshirewestandchester.gov.uk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Scully</dc:creator>
  <cp:lastModifiedBy>CRAMPTON, Helen</cp:lastModifiedBy>
  <cp:revision>26</cp:revision>
  <dcterms:created xsi:type="dcterms:W3CDTF">2024-12-16T10:11:03Z</dcterms:created>
  <dcterms:modified xsi:type="dcterms:W3CDTF">2025-07-29T09:21:28Z</dcterms:modified>
</cp:coreProperties>
</file>