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71" r:id="rId7"/>
    <p:sldId id="272" r:id="rId8"/>
    <p:sldId id="27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'Pyramid comp to Eng&amp;W'!$F$2</c:f>
              <c:strCache>
                <c:ptCount val="1"/>
                <c:pt idx="0">
                  <c:v>Males CW&amp;C</c:v>
                </c:pt>
              </c:strCache>
            </c:strRef>
          </c:tx>
          <c:spPr>
            <a:solidFill>
              <a:srgbClr val="CC00CC"/>
            </a:solidFill>
            <a:ln>
              <a:noFill/>
            </a:ln>
            <a:effectLst/>
          </c:spPr>
          <c:invertIfNegative val="0"/>
          <c:cat>
            <c:strRef>
              <c:f>'Pyramid comp to Eng&amp;W'!$A$3:$A$21</c:f>
              <c:strCache>
                <c:ptCount val="19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  <c:pt idx="15">
                  <c:v>75-79</c:v>
                </c:pt>
                <c:pt idx="16">
                  <c:v>80-84</c:v>
                </c:pt>
                <c:pt idx="17">
                  <c:v>85-89</c:v>
                </c:pt>
                <c:pt idx="18">
                  <c:v>90+</c:v>
                </c:pt>
              </c:strCache>
            </c:strRef>
          </c:cat>
          <c:val>
            <c:numRef>
              <c:f>'Pyramid comp to Eng&amp;W'!$F$3:$F$21</c:f>
              <c:numCache>
                <c:formatCode>0%</c:formatCode>
                <c:ptCount val="19"/>
                <c:pt idx="0">
                  <c:v>-5.1605504587155966E-2</c:v>
                </c:pt>
                <c:pt idx="1">
                  <c:v>-5.8486238532110095E-2</c:v>
                </c:pt>
                <c:pt idx="2">
                  <c:v>-6.0779816513761471E-2</c:v>
                </c:pt>
                <c:pt idx="3">
                  <c:v>-5.3899082568807342E-2</c:v>
                </c:pt>
                <c:pt idx="4">
                  <c:v>-5.4472477064220183E-2</c:v>
                </c:pt>
                <c:pt idx="5">
                  <c:v>-6.0779816513761471E-2</c:v>
                </c:pt>
                <c:pt idx="6">
                  <c:v>-6.3073394495412841E-2</c:v>
                </c:pt>
                <c:pt idx="7">
                  <c:v>-6.3073394495412841E-2</c:v>
                </c:pt>
                <c:pt idx="8">
                  <c:v>-5.7912844036697247E-2</c:v>
                </c:pt>
                <c:pt idx="9">
                  <c:v>-6.3646788990825681E-2</c:v>
                </c:pt>
                <c:pt idx="10">
                  <c:v>-7.3394495412844041E-2</c:v>
                </c:pt>
                <c:pt idx="11">
                  <c:v>-7.4541284403669722E-2</c:v>
                </c:pt>
                <c:pt idx="12">
                  <c:v>-6.3646788990825681E-2</c:v>
                </c:pt>
                <c:pt idx="13">
                  <c:v>-5.6192660550458719E-2</c:v>
                </c:pt>
                <c:pt idx="14">
                  <c:v>-5.6192660550458719E-2</c:v>
                </c:pt>
                <c:pt idx="15">
                  <c:v>-4.0711009174311925E-2</c:v>
                </c:pt>
                <c:pt idx="16">
                  <c:v>-2.6949541284403671E-2</c:v>
                </c:pt>
                <c:pt idx="17">
                  <c:v>-1.3761467889908258E-2</c:v>
                </c:pt>
                <c:pt idx="18">
                  <c:v>-6.8807339449541288E-3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39-4E61-B479-9FE0B6F7CAE6}"/>
            </c:ext>
          </c:extLst>
        </c:ser>
        <c:ser>
          <c:idx val="1"/>
          <c:order val="1"/>
          <c:tx>
            <c:strRef>
              <c:f>'Pyramid comp to Eng&amp;W'!$G$2</c:f>
              <c:strCache>
                <c:ptCount val="1"/>
                <c:pt idx="0">
                  <c:v>Females CW&amp;C</c:v>
                </c:pt>
              </c:strCache>
            </c:strRef>
          </c:tx>
          <c:spPr>
            <a:solidFill>
              <a:srgbClr val="CC00CC"/>
            </a:solidFill>
            <a:ln>
              <a:noFill/>
            </a:ln>
            <a:effectLst/>
          </c:spPr>
          <c:invertIfNegative val="0"/>
          <c:cat>
            <c:strRef>
              <c:f>'Pyramid comp to Eng&amp;W'!$A$3:$A$21</c:f>
              <c:strCache>
                <c:ptCount val="19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  <c:pt idx="15">
                  <c:v>75-79</c:v>
                </c:pt>
                <c:pt idx="16">
                  <c:v>80-84</c:v>
                </c:pt>
                <c:pt idx="17">
                  <c:v>85-89</c:v>
                </c:pt>
                <c:pt idx="18">
                  <c:v>90+</c:v>
                </c:pt>
              </c:strCache>
            </c:strRef>
          </c:cat>
          <c:val>
            <c:numRef>
              <c:f>'Pyramid comp to Eng&amp;W'!$G$3:$G$21</c:f>
              <c:numCache>
                <c:formatCode>0%</c:formatCode>
                <c:ptCount val="19"/>
                <c:pt idx="0">
                  <c:v>4.7045951859956234E-2</c:v>
                </c:pt>
                <c:pt idx="1">
                  <c:v>5.2516411378555797E-2</c:v>
                </c:pt>
                <c:pt idx="2">
                  <c:v>5.3610503282275714E-2</c:v>
                </c:pt>
                <c:pt idx="3">
                  <c:v>5.0875273522975932E-2</c:v>
                </c:pt>
                <c:pt idx="4">
                  <c:v>5.5798687089715533E-2</c:v>
                </c:pt>
                <c:pt idx="5">
                  <c:v>5.798687089715536E-2</c:v>
                </c:pt>
                <c:pt idx="6">
                  <c:v>6.2910284463894961E-2</c:v>
                </c:pt>
                <c:pt idx="7">
                  <c:v>6.2363238512035013E-2</c:v>
                </c:pt>
                <c:pt idx="8">
                  <c:v>5.8533916849015315E-2</c:v>
                </c:pt>
                <c:pt idx="9">
                  <c:v>6.4551422319474833E-2</c:v>
                </c:pt>
                <c:pt idx="10">
                  <c:v>7.2757111597374177E-2</c:v>
                </c:pt>
                <c:pt idx="11">
                  <c:v>7.3851203501094087E-2</c:v>
                </c:pt>
                <c:pt idx="12">
                  <c:v>6.3457330415754923E-2</c:v>
                </c:pt>
                <c:pt idx="13">
                  <c:v>5.4704595185995623E-2</c:v>
                </c:pt>
                <c:pt idx="14">
                  <c:v>5.9080962800875277E-2</c:v>
                </c:pt>
                <c:pt idx="15">
                  <c:v>4.3216630196936542E-2</c:v>
                </c:pt>
                <c:pt idx="16">
                  <c:v>3.2822757111597371E-2</c:v>
                </c:pt>
                <c:pt idx="17">
                  <c:v>2.024070021881838E-2</c:v>
                </c:pt>
                <c:pt idx="18">
                  <c:v>1.3129102844638949E-2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39-4E61-B479-9FE0B6F7CA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3158320"/>
        <c:axId val="53150000"/>
      </c:barChart>
      <c:catAx>
        <c:axId val="53158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50000"/>
        <c:crosses val="autoZero"/>
        <c:auto val="1"/>
        <c:lblAlgn val="ctr"/>
        <c:lblOffset val="100"/>
        <c:noMultiLvlLbl val="0"/>
      </c:catAx>
      <c:valAx>
        <c:axId val="53150000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58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2"/>
          <c:order val="0"/>
          <c:tx>
            <c:strRef>
              <c:f>'Pyramid comp to Eng&amp;W'!$H$2</c:f>
              <c:strCache>
                <c:ptCount val="1"/>
                <c:pt idx="0">
                  <c:v>Males Eng&amp;W</c:v>
                </c:pt>
              </c:strCache>
            </c:strRef>
          </c:tx>
          <c:spPr>
            <a:noFill/>
            <a:ln w="19050">
              <a:solidFill>
                <a:srgbClr val="002060"/>
              </a:solidFill>
            </a:ln>
            <a:effectLst/>
          </c:spPr>
          <c:invertIfNegative val="0"/>
          <c:cat>
            <c:strRef>
              <c:f>'Pyramid comp to Eng&amp;W'!$A$3:$A$21</c:f>
              <c:strCache>
                <c:ptCount val="19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  <c:pt idx="15">
                  <c:v>75-79</c:v>
                </c:pt>
                <c:pt idx="16">
                  <c:v>80-84</c:v>
                </c:pt>
                <c:pt idx="17">
                  <c:v>85-89</c:v>
                </c:pt>
                <c:pt idx="18">
                  <c:v>90+</c:v>
                </c:pt>
              </c:strCache>
            </c:strRef>
          </c:cat>
          <c:val>
            <c:numRef>
              <c:f>'Pyramid comp to Eng&amp;W'!$H$3:$H$21</c:f>
              <c:numCache>
                <c:formatCode>0%</c:formatCode>
                <c:ptCount val="19"/>
                <c:pt idx="0">
                  <c:v>-5.6715517595931068E-2</c:v>
                </c:pt>
                <c:pt idx="1">
                  <c:v>-6.1835954101147471E-2</c:v>
                </c:pt>
                <c:pt idx="2">
                  <c:v>-6.3158904898345289E-2</c:v>
                </c:pt>
                <c:pt idx="3">
                  <c:v>-5.96870158891189E-2</c:v>
                </c:pt>
                <c:pt idx="4">
                  <c:v>-6.1993611450036332E-2</c:v>
                </c:pt>
                <c:pt idx="5">
                  <c:v>-6.545864579191972E-2</c:v>
                </c:pt>
                <c:pt idx="6">
                  <c:v>-6.8670057442112339E-2</c:v>
                </c:pt>
                <c:pt idx="7">
                  <c:v>-6.6222941200663535E-2</c:v>
                </c:pt>
                <c:pt idx="8">
                  <c:v>-6.3045802887185878E-2</c:v>
                </c:pt>
                <c:pt idx="9">
                  <c:v>-6.4019165649891005E-2</c:v>
                </c:pt>
                <c:pt idx="10">
                  <c:v>-6.9489190189600092E-2</c:v>
                </c:pt>
                <c:pt idx="11">
                  <c:v>-6.7802942023223609E-2</c:v>
                </c:pt>
                <c:pt idx="12">
                  <c:v>-5.8250963080761692E-2</c:v>
                </c:pt>
                <c:pt idx="13">
                  <c:v>-4.8949179496319044E-2</c:v>
                </c:pt>
                <c:pt idx="14">
                  <c:v>-4.8651001466898811E-2</c:v>
                </c:pt>
                <c:pt idx="15">
                  <c:v>-3.4578369411732451E-2</c:v>
                </c:pt>
                <c:pt idx="16">
                  <c:v>-2.2901443592942435E-2</c:v>
                </c:pt>
                <c:pt idx="17">
                  <c:v>-1.2773672593669029E-2</c:v>
                </c:pt>
                <c:pt idx="18">
                  <c:v>-5.7990485721727929E-3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23-4EAE-AA68-82D0512DD0F7}"/>
            </c:ext>
          </c:extLst>
        </c:ser>
        <c:ser>
          <c:idx val="3"/>
          <c:order val="1"/>
          <c:tx>
            <c:strRef>
              <c:f>'Pyramid comp to Eng&amp;W'!$I$2</c:f>
              <c:strCache>
                <c:ptCount val="1"/>
                <c:pt idx="0">
                  <c:v>Females Eng&amp;W</c:v>
                </c:pt>
              </c:strCache>
            </c:strRef>
          </c:tx>
          <c:spPr>
            <a:noFill/>
            <a:ln w="19050">
              <a:solidFill>
                <a:srgbClr val="002060"/>
              </a:solidFill>
            </a:ln>
            <a:effectLst/>
          </c:spPr>
          <c:invertIfNegative val="0"/>
          <c:cat>
            <c:strRef>
              <c:f>'Pyramid comp to Eng&amp;W'!$A$3:$A$21</c:f>
              <c:strCache>
                <c:ptCount val="19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  <c:pt idx="15">
                  <c:v>75-79</c:v>
                </c:pt>
                <c:pt idx="16">
                  <c:v>80-84</c:v>
                </c:pt>
                <c:pt idx="17">
                  <c:v>85-89</c:v>
                </c:pt>
                <c:pt idx="18">
                  <c:v>90+</c:v>
                </c:pt>
              </c:strCache>
            </c:strRef>
          </c:cat>
          <c:val>
            <c:numRef>
              <c:f>'Pyramid comp to Eng&amp;W'!$I$3:$I$21</c:f>
              <c:numCache>
                <c:formatCode>0%</c:formatCode>
                <c:ptCount val="19"/>
                <c:pt idx="0">
                  <c:v>5.1850585632525863E-2</c:v>
                </c:pt>
                <c:pt idx="1">
                  <c:v>5.6554712180433335E-2</c:v>
                </c:pt>
                <c:pt idx="2">
                  <c:v>5.7629659337083049E-2</c:v>
                </c:pt>
                <c:pt idx="3">
                  <c:v>5.4342359163842328E-2</c:v>
                </c:pt>
                <c:pt idx="4">
                  <c:v>5.8951154006725813E-2</c:v>
                </c:pt>
                <c:pt idx="5">
                  <c:v>6.5479732150781886E-2</c:v>
                </c:pt>
                <c:pt idx="6">
                  <c:v>7.0519163316359906E-2</c:v>
                </c:pt>
                <c:pt idx="7">
                  <c:v>6.7369929750395297E-2</c:v>
                </c:pt>
                <c:pt idx="8">
                  <c:v>6.2991245919638658E-2</c:v>
                </c:pt>
                <c:pt idx="9">
                  <c:v>6.3142461727607735E-2</c:v>
                </c:pt>
                <c:pt idx="10">
                  <c:v>6.8898524330952227E-2</c:v>
                </c:pt>
                <c:pt idx="11">
                  <c:v>6.7415951952820671E-2</c:v>
                </c:pt>
                <c:pt idx="12">
                  <c:v>5.7728278342280268E-2</c:v>
                </c:pt>
                <c:pt idx="13">
                  <c:v>4.9865056327888471E-2</c:v>
                </c:pt>
                <c:pt idx="14">
                  <c:v>5.123257319995661E-2</c:v>
                </c:pt>
                <c:pt idx="15">
                  <c:v>3.817870421201771E-2</c:v>
                </c:pt>
                <c:pt idx="16">
                  <c:v>2.7902603870467224E-2</c:v>
                </c:pt>
                <c:pt idx="17">
                  <c:v>1.8159046156981731E-2</c:v>
                </c:pt>
                <c:pt idx="18">
                  <c:v>1.179154572141446E-2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23-4EAE-AA68-82D0512DD0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3158320"/>
        <c:axId val="53150000"/>
      </c:barChart>
      <c:catAx>
        <c:axId val="53158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3150000"/>
        <c:crosses val="autoZero"/>
        <c:auto val="1"/>
        <c:lblAlgn val="ctr"/>
        <c:lblOffset val="100"/>
        <c:noMultiLvlLbl val="0"/>
      </c:catAx>
      <c:valAx>
        <c:axId val="5315000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53158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BACFD-6384-43EC-AE36-0E77D4477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131F5-7E14-4DC7-B428-4B695C18D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474EB-9D4F-409B-B2BB-0A35517FB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234E-7E2F-4F97-AA8F-FFBD4BA877DD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4951B-BC56-4F1B-A13E-2B4113E59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9C41E-0BAD-4137-AFF1-CEA37E89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815E-F47F-42AD-AE76-5EFEA075D1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10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FB4DE-DAB9-46FB-9A9B-3A5C6E513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2FE67C-1C10-4585-8780-951DA1BB8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8D499-E43B-4E65-BCE4-071D5DD93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234E-7E2F-4F97-AA8F-FFBD4BA877DD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ACD0A-FBB6-48CF-9294-0DF1BFBAA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009FB-990D-4B9B-9291-132D1CB74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815E-F47F-42AD-AE76-5EFEA075D1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51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0B1C8-E510-460E-92C2-C39BC6334B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62EAA1-8FA4-420B-923A-E69B69DAE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02731-10F6-4659-9C93-3582E8EA7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234E-7E2F-4F97-AA8F-FFBD4BA877DD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6790A-1A0F-4C0E-8DB8-314BC0A8F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CC03-64F3-4602-97F4-ED1C74DC9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815E-F47F-42AD-AE76-5EFEA075D1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47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9BC3D-BC07-4807-B11E-CD070D6EB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AD7C1-9014-4135-962C-11D6C0E70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BC324-9D3E-4CBB-AEBA-D4F3C9B5D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234E-7E2F-4F97-AA8F-FFBD4BA877DD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AD780-83BC-4D0D-9252-DAC56C043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FFC0D-8B9C-49B4-AD96-31B745A5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815E-F47F-42AD-AE76-5EFEA075D1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41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61D3C-CBA7-4361-99D8-22EF06FC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203C9-9183-4D72-9C9A-81B85F2B5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B4A0B-FDDF-4C54-ADA4-08ACC645D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234E-7E2F-4F97-AA8F-FFBD4BA877DD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EF13B-0041-4982-A801-46886A9F2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60346-4D5C-4DC0-BD67-19F44BCA1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815E-F47F-42AD-AE76-5EFEA075D1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8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AC807-342F-4A7E-AEAF-B751F646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74D19-57BB-4F41-B16B-B25F895B4C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0A076-2BCE-4AE9-BAB8-03B365536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A33CA-4F8B-42CE-B030-FFA73760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234E-7E2F-4F97-AA8F-FFBD4BA877DD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BE3FF-2DD8-4764-AEBB-7334F5C39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1604F-12CA-4668-BBFD-E9799F2A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815E-F47F-42AD-AE76-5EFEA075D1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00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F7873-E39A-4236-9396-9394CCE49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67A93-9831-41C6-9836-BE146C478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CD45A-F6C1-4674-8944-BDFCE436F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D4C872-106A-43C1-9FD1-959DE7E1AD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161B16-7C60-4622-993D-E40AF78A1D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DB0379-1F49-4251-AA09-99F0ADF83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234E-7E2F-4F97-AA8F-FFBD4BA877DD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47AC6E-B838-4D06-B961-4746D303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48BE75-273C-4F17-8E40-6BCA58120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815E-F47F-42AD-AE76-5EFEA075D1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82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03476-A77D-46EA-9631-7A402A0C6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EA8B6A-4CD3-457A-8A73-03FA28061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234E-7E2F-4F97-AA8F-FFBD4BA877DD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332223-E89F-4A1A-BDE1-5B1688946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B8BD7-5184-4178-A486-94418D7F3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815E-F47F-42AD-AE76-5EFEA075D1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12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64370F-7093-4674-A04C-5F3C36473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234E-7E2F-4F97-AA8F-FFBD4BA877DD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DC2A06-3DFD-4233-9DB7-B2A4EFFC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00B1C-498F-4F5D-91E1-A2FD4EA96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815E-F47F-42AD-AE76-5EFEA075D1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95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E31B8-9FD0-4952-9ABC-B1DA69FF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CC9F0-4CB8-42F7-B5E8-A9AF41F1A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94897-4C9B-4477-AB1B-79C85B663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34F5A-AD13-4344-9F3F-DBF0D2301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234E-7E2F-4F97-AA8F-FFBD4BA877DD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3F115-C618-4338-AD99-FF0961DD0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DE95D-312C-44C1-9287-9181F7EF1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815E-F47F-42AD-AE76-5EFEA075D1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63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EEE8E-934C-4DC4-A651-2872C9305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B22298-6F9A-4246-AFD5-72A4429A07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5B93E-56EA-4B85-A350-69FFD40B4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A9522B-8AFF-4459-9FE1-B82BFC25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234E-7E2F-4F97-AA8F-FFBD4BA877DD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145786-6081-4F7F-BF5E-10B4C27B6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B155C-D77E-45E2-B74C-743B5B495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815E-F47F-42AD-AE76-5EFEA075D1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10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3780D0-E40A-4798-A319-91898A342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7F007-5565-4C16-BA3B-1455A8DA5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898AF-7C95-4F2F-AE02-CEED53198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7234E-7E2F-4F97-AA8F-FFBD4BA877DD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CE42B-19F5-46B9-88E4-8B4F9B4F1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134C7-A497-44B1-BE4E-5CBFC8AC6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0815E-F47F-42AD-AE76-5EFEA075D1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16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mailto:Lee.Huxley@cheshirewestandchester.gov.uk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cheshirewestandchester.gov.uk/your-council/datasets-and-statistics/insight-and-intelligence/borough-and-ward-profiles/ward-profiles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www.cheshirewestandchester.gov.uk/your-council/key-statistics-and-data/state-of-the-borough" TargetMode="External"/><Relationship Id="rId11" Type="http://schemas.openxmlformats.org/officeDocument/2006/relationships/image" Target="../media/image1.png"/><Relationship Id="rId5" Type="http://schemas.openxmlformats.org/officeDocument/2006/relationships/hyperlink" Target="https://inside.cheshirewestandchester.gov.uk/GetFile?fileUrl=/keystatistics/2021%20census%20first%20results%20briefing%20paper.pdf&amp;extension=pdf" TargetMode="External"/><Relationship Id="rId10" Type="http://schemas.openxmlformats.org/officeDocument/2006/relationships/hyperlink" Target="mailto:research@cheshirewestandchester.gov.uk" TargetMode="External"/><Relationship Id="rId4" Type="http://schemas.openxmlformats.org/officeDocument/2006/relationships/hyperlink" Target="https://www.cheshirewestandchester.gov.uk/your-council/datasets-and-statistics/insight-and-intelligence/census" TargetMode="Externa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census.gov.uk/census-2021-result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ns.gov.uk/visualisations/censusareachanges/E06000050/" TargetMode="Externa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ons.gov.uk/census/aboutcensus/censusproducts/topicsummaries" TargetMode="External"/><Relationship Id="rId12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hyperlink" Target="https://www.ons.gov.uk/census/maps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omisweb.co.uk/" TargetMode="External"/><Relationship Id="rId9" Type="http://schemas.openxmlformats.org/officeDocument/2006/relationships/hyperlink" Target="https://www.ons.gov.uk/visualisations/censuspopulationchange/E0600005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hyperlink" Target="https://www.ons.gov.uk/census/map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hyperlink" Target="https://www.ons.gov.uk/peoplepopulationandcommunity/populationandmigration/populationestimates/articles/buildacustomareaprofile/2023-01-17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ensus.gov.uk/census-2021-results/interactive-content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hyperlink" Target="https://www.ons.gov.uk/datasets/create" TargetMode="Externa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2BEF5485-2A2E-472B-AD0C-BC916B6AB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0480"/>
            <a:ext cx="7362064" cy="9971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78DFDC-B112-4ED9-8B81-33D82EF4CF7B}"/>
              </a:ext>
            </a:extLst>
          </p:cNvPr>
          <p:cNvSpPr txBox="1"/>
          <p:nvPr/>
        </p:nvSpPr>
        <p:spPr>
          <a:xfrm>
            <a:off x="179672" y="2230655"/>
            <a:ext cx="114096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rgbClr val="990099"/>
                </a:solidFill>
              </a:rPr>
              <a:t>2021 Census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400" dirty="0"/>
              <a:t>Lee Huxley</a:t>
            </a:r>
          </a:p>
          <a:p>
            <a:r>
              <a:rPr lang="en-GB" sz="2400" dirty="0"/>
              <a:t>Demographic Analyst</a:t>
            </a:r>
          </a:p>
          <a:p>
            <a:r>
              <a:rPr lang="en-GB" sz="2400" dirty="0"/>
              <a:t>Insight and Intelligence Team, Cheshire West and Chester Council</a:t>
            </a:r>
          </a:p>
          <a:p>
            <a:r>
              <a:rPr lang="en-GB" dirty="0">
                <a:hlinkClick r:id="rId5"/>
              </a:rPr>
              <a:t>Lee.Huxley@cheshirewestandchester.gov.uk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FB0FBD-BC4C-BF28-4409-6819AE3C2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4552" y="6072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2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012"/>
    </mc:Choice>
    <mc:Fallback xmlns="">
      <p:transition advClick="0" advTm="18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17673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73A40-609A-4C68-8FAE-7EB598806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902082"/>
                </a:solidFill>
                <a:latin typeface="Arial"/>
                <a:cs typeface="Arial"/>
              </a:rPr>
              <a:t>JSNA products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8E4D8-A7C6-4615-A227-00FD7E03F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19" y="1253331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>
                <a:hlinkClick r:id="rId4"/>
              </a:rPr>
              <a:t>Cheshire West and Chester Council - Census 2021</a:t>
            </a:r>
            <a:endParaRPr lang="en-GB" dirty="0"/>
          </a:p>
          <a:p>
            <a:pPr marL="0" indent="0">
              <a:buNone/>
            </a:pPr>
            <a:endParaRPr lang="en-GB" dirty="0">
              <a:hlinkClick r:id="rId5"/>
            </a:endParaRPr>
          </a:p>
          <a:p>
            <a:r>
              <a:rPr lang="en-GB" dirty="0">
                <a:hlinkClick r:id="rId5"/>
              </a:rPr>
              <a:t>2021 Census first results bulletin (June 2022)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6"/>
              </a:rPr>
              <a:t>State of borough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7"/>
              </a:rPr>
              <a:t>Ward profiles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49BB2F-59A5-6C59-3F69-81378372B1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4439" y="3823427"/>
            <a:ext cx="4576897" cy="244587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9B25D9-4C79-F6C6-7CFE-8E880C4C8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3800" y="6031787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CDCC95-08B7-1B0A-F3F2-1F04FE4D57EA}"/>
              </a:ext>
            </a:extLst>
          </p:cNvPr>
          <p:cNvSpPr txBox="1"/>
          <p:nvPr/>
        </p:nvSpPr>
        <p:spPr>
          <a:xfrm>
            <a:off x="583019" y="6492875"/>
            <a:ext cx="1022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further information or help accessing 2021 Census results : </a:t>
            </a:r>
            <a:r>
              <a:rPr lang="en-GB" dirty="0">
                <a:hlinkClick r:id="rId10"/>
              </a:rPr>
              <a:t>research@cheshirewestandchester.gov.uk</a:t>
            </a:r>
            <a:endParaRPr lang="en-GB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2E943C4B-F685-8E90-CCF8-25024EC4A4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0480"/>
            <a:ext cx="7362064" cy="99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1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33"/>
    </mc:Choice>
    <mc:Fallback xmlns="">
      <p:transition advClick="0" advTm="57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4"/>
        <p14:stopEvt time="55039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849C4497-EE89-4CEA-86B9-48519CD78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413" y="1648031"/>
            <a:ext cx="11820523" cy="4753860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GB" sz="2400" dirty="0">
                <a:solidFill>
                  <a:srgbClr val="990099"/>
                </a:solidFill>
              </a:rPr>
              <a:t>Rich, detailed picture - population and society at a </a:t>
            </a:r>
            <a:r>
              <a:rPr lang="en-GB" sz="2400" b="1" dirty="0">
                <a:solidFill>
                  <a:srgbClr val="990099"/>
                </a:solidFill>
              </a:rPr>
              <a:t>point in time</a:t>
            </a:r>
            <a:r>
              <a:rPr lang="en-GB" sz="4000" b="1" dirty="0">
                <a:solidFill>
                  <a:srgbClr val="990099"/>
                </a:solidFill>
              </a:rPr>
              <a:t> </a:t>
            </a:r>
          </a:p>
          <a:p>
            <a:pPr>
              <a:spcAft>
                <a:spcPts val="1000"/>
              </a:spcAft>
            </a:pPr>
            <a:r>
              <a:rPr lang="en-GB" sz="2400" dirty="0">
                <a:solidFill>
                  <a:srgbClr val="990099"/>
                </a:solidFill>
              </a:rPr>
              <a:t>Helps inform planning and funding of services</a:t>
            </a:r>
          </a:p>
          <a:p>
            <a:pPr>
              <a:spcAft>
                <a:spcPts val="1000"/>
              </a:spcAft>
            </a:pPr>
            <a:r>
              <a:rPr lang="en-GB" sz="2400" dirty="0">
                <a:solidFill>
                  <a:srgbClr val="990099"/>
                </a:solidFill>
              </a:rPr>
              <a:t>Small geographies (e.g. parishes)</a:t>
            </a:r>
          </a:p>
          <a:p>
            <a:pPr>
              <a:spcAft>
                <a:spcPts val="1000"/>
              </a:spcAft>
            </a:pPr>
            <a:r>
              <a:rPr lang="en-GB" sz="2400" dirty="0">
                <a:solidFill>
                  <a:srgbClr val="990099"/>
                </a:solidFill>
              </a:rPr>
              <a:t>Run by Office for National Statistics (ONS)</a:t>
            </a:r>
          </a:p>
          <a:p>
            <a:pPr>
              <a:spcAft>
                <a:spcPts val="1000"/>
              </a:spcAft>
            </a:pPr>
            <a:r>
              <a:rPr lang="en-GB" sz="2400" dirty="0">
                <a:solidFill>
                  <a:srgbClr val="990099"/>
                </a:solidFill>
              </a:rPr>
              <a:t>Census day - 21 March 2021</a:t>
            </a:r>
          </a:p>
          <a:p>
            <a:pPr>
              <a:spcAft>
                <a:spcPts val="1000"/>
              </a:spcAft>
            </a:pPr>
            <a:r>
              <a:rPr lang="en-GB" sz="2200" dirty="0">
                <a:solidFill>
                  <a:srgbClr val="99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98% response </a:t>
            </a:r>
            <a:r>
              <a:rPr lang="en-GB" sz="2200" dirty="0">
                <a:solidFill>
                  <a:srgbClr val="990099"/>
                </a:solidFill>
                <a:cs typeface="Times New Roman" panose="02020603050405020304" pitchFamily="18" charset="0"/>
              </a:rPr>
              <a:t>in CW&amp;C </a:t>
            </a:r>
            <a:r>
              <a:rPr lang="en-GB" sz="1600" dirty="0">
                <a:cs typeface="Times New Roman" panose="02020603050405020304" pitchFamily="18" charset="0"/>
              </a:rPr>
              <a:t>(97% </a:t>
            </a:r>
            <a:r>
              <a:rPr lang="en-GB" sz="1600" dirty="0" err="1">
                <a:cs typeface="Times New Roman" panose="02020603050405020304" pitchFamily="18" charset="0"/>
              </a:rPr>
              <a:t>Eng&amp;W</a:t>
            </a:r>
            <a:r>
              <a:rPr lang="en-GB" sz="1600" dirty="0">
                <a:cs typeface="Times New Roman" panose="02020603050405020304" pitchFamily="18" charset="0"/>
              </a:rPr>
              <a:t>, 90% responded online)</a:t>
            </a:r>
          </a:p>
          <a:p>
            <a:r>
              <a:rPr lang="en-GB" sz="2400" dirty="0">
                <a:solidFill>
                  <a:srgbClr val="990099"/>
                </a:solidFill>
              </a:rPr>
              <a:t>Main results now available 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Census 2021 - ONS release plans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spcAft>
                <a:spcPts val="1000"/>
              </a:spcAft>
              <a:buNone/>
            </a:pPr>
            <a:endParaRPr lang="en-GB" sz="2800" dirty="0">
              <a:solidFill>
                <a:srgbClr val="00537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56F9BE-84C7-48E9-853F-D166A2006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35" y="456109"/>
            <a:ext cx="7724536" cy="114300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902082"/>
                </a:solidFill>
                <a:latin typeface="Arial"/>
                <a:cs typeface="Arial"/>
              </a:rPr>
              <a:t>Background</a:t>
            </a:r>
            <a:endParaRPr lang="en-US" sz="3200" b="1" dirty="0">
              <a:solidFill>
                <a:srgbClr val="005371"/>
              </a:solidFill>
            </a:endParaRP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FAAD7D30-AC56-4B3C-93BB-01A25F2C6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0480"/>
            <a:ext cx="7362064" cy="997129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575CAE-49B4-9F51-4F8D-C2B084FFE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0747" y="5970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2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133"/>
    </mc:Choice>
    <mc:Fallback xmlns="">
      <p:transition advClick="0" advTm="48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" objId="8"/>
        <p14:stopEvt time="47966" objId="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8D7FE35F-3B13-4F9C-9D62-FFC559006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0480"/>
            <a:ext cx="7362064" cy="9971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A5F2AD1-06DC-414F-9225-E4DE4D8E0ACC}"/>
              </a:ext>
            </a:extLst>
          </p:cNvPr>
          <p:cNvSpPr txBox="1">
            <a:spLocks/>
          </p:cNvSpPr>
          <p:nvPr/>
        </p:nvSpPr>
        <p:spPr>
          <a:xfrm>
            <a:off x="429895" y="-10491"/>
            <a:ext cx="660185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902082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85EE25-CF43-489F-A42E-D5C611F7922D}"/>
              </a:ext>
            </a:extLst>
          </p:cNvPr>
          <p:cNvSpPr txBox="1"/>
          <p:nvPr/>
        </p:nvSpPr>
        <p:spPr>
          <a:xfrm>
            <a:off x="429894" y="770684"/>
            <a:ext cx="11628755" cy="1666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902082"/>
                </a:solidFill>
                <a:latin typeface="Arial"/>
                <a:ea typeface="+mj-ea"/>
                <a:cs typeface="Arial"/>
              </a:rPr>
              <a:t>Population and households in Cheshire West and Chester </a:t>
            </a:r>
          </a:p>
          <a:p>
            <a:endParaRPr lang="en-GB" sz="1200" dirty="0"/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990099"/>
                </a:solidFill>
              </a:rPr>
              <a:t>357,200 population </a:t>
            </a:r>
            <a:r>
              <a:rPr lang="en-GB" sz="2400" dirty="0"/>
              <a:t>- </a:t>
            </a:r>
            <a:r>
              <a:rPr lang="en-GB" sz="1600" dirty="0"/>
              <a:t>increase of 8.4% (27,600) since 2011 Census (6.3% in </a:t>
            </a:r>
            <a:r>
              <a:rPr lang="en-GB" sz="1600" dirty="0" err="1"/>
              <a:t>Eng&amp;W</a:t>
            </a:r>
            <a:r>
              <a:rPr lang="en-GB" sz="1600" dirty="0"/>
              <a:t>).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99009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155,200 households </a:t>
            </a:r>
            <a:r>
              <a:rPr lang="en-GB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(141,400 (2011 Census))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90E3AB-4A3C-441A-943E-3AA18E304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253" y="3000957"/>
            <a:ext cx="8448675" cy="853740"/>
          </a:xfrm>
        </p:spPr>
        <p:txBody>
          <a:bodyPr>
            <a:norm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3200" b="1" dirty="0">
                <a:solidFill>
                  <a:srgbClr val="902082"/>
                </a:solidFill>
                <a:latin typeface="Arial"/>
                <a:cs typeface="Arial"/>
              </a:rPr>
              <a:t>Increase in older people (65+)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294513-3681-4528-AD91-7D4359814296}"/>
              </a:ext>
            </a:extLst>
          </p:cNvPr>
          <p:cNvSpPr txBox="1"/>
          <p:nvPr/>
        </p:nvSpPr>
        <p:spPr>
          <a:xfrm>
            <a:off x="516253" y="4040961"/>
            <a:ext cx="62090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ea typeface="Calibri" panose="020F0502020204030204" pitchFamily="34" charset="0"/>
              </a:rPr>
              <a:t>24.2% (14,800) more people aged 65+ than in 2011</a:t>
            </a:r>
          </a:p>
          <a:p>
            <a:pPr algn="l"/>
            <a:r>
              <a:rPr lang="en-GB" dirty="0">
                <a:ea typeface="Calibri" panose="020F0502020204030204" pitchFamily="34" charset="0"/>
              </a:rPr>
              <a:t>    </a:t>
            </a:r>
            <a:r>
              <a:rPr lang="en-GB" sz="1800" dirty="0">
                <a:effectLst/>
                <a:ea typeface="Calibri" panose="020F0502020204030204" pitchFamily="34" charset="0"/>
              </a:rPr>
              <a:t> (20.0% increase in </a:t>
            </a:r>
            <a:r>
              <a:rPr lang="en-GB" sz="1800" dirty="0" err="1">
                <a:effectLst/>
                <a:ea typeface="Calibri" panose="020F0502020204030204" pitchFamily="34" charset="0"/>
              </a:rPr>
              <a:t>Eng&amp;W</a:t>
            </a:r>
            <a:r>
              <a:rPr lang="en-GB" sz="1800" dirty="0">
                <a:effectLst/>
                <a:ea typeface="Calibri" panose="020F0502020204030204" pitchFamily="34" charset="0"/>
              </a:rPr>
              <a:t>)</a:t>
            </a:r>
          </a:p>
          <a:p>
            <a:pPr algn="l"/>
            <a:endParaRPr lang="en-GB" sz="1800" dirty="0">
              <a:effectLst/>
              <a:ea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ea typeface="Calibri" panose="020F0502020204030204" pitchFamily="34" charset="0"/>
              </a:rPr>
              <a:t>75,900 people aged 65+ in 2021 (61,100 in 2011)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1" i="0" dirty="0">
              <a:solidFill>
                <a:srgbClr val="22222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i="0" dirty="0">
                <a:solidFill>
                  <a:srgbClr val="222222"/>
                </a:solidFill>
              </a:rPr>
              <a:t>Older age structure in CW&amp;C than England &amp; W</a:t>
            </a:r>
            <a:r>
              <a:rPr lang="en-GB" dirty="0">
                <a:solidFill>
                  <a:srgbClr val="222222"/>
                </a:solidFill>
              </a:rPr>
              <a:t>ales.</a:t>
            </a:r>
            <a:endParaRPr lang="en-GB" i="0" dirty="0">
              <a:solidFill>
                <a:srgbClr val="222222"/>
              </a:solidFill>
              <a:effectLst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EB214B2-4341-427D-93CE-0D17F1DAF1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3249282"/>
              </p:ext>
            </p:extLst>
          </p:nvPr>
        </p:nvGraphicFramePr>
        <p:xfrm>
          <a:off x="6908800" y="3367873"/>
          <a:ext cx="5051426" cy="3373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EB08567-D08A-4C30-91F3-872A4660B029}"/>
              </a:ext>
            </a:extLst>
          </p:cNvPr>
          <p:cNvSpPr txBox="1"/>
          <p:nvPr/>
        </p:nvSpPr>
        <p:spPr>
          <a:xfrm>
            <a:off x="0" y="6529796"/>
            <a:ext cx="78854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Source: 2021 Census. Office for National Statistics. Contains public sector information licensed under the Open Government Licence v3.0.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4F7D4D-E62D-4F3F-9BDE-A43BB431798F}"/>
              </a:ext>
            </a:extLst>
          </p:cNvPr>
          <p:cNvSpPr txBox="1"/>
          <p:nvPr/>
        </p:nvSpPr>
        <p:spPr>
          <a:xfrm>
            <a:off x="10435905" y="3665989"/>
            <a:ext cx="679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Females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453D5F-1BD4-418E-AFE7-2F70F8E44707}"/>
              </a:ext>
            </a:extLst>
          </p:cNvPr>
          <p:cNvSpPr txBox="1"/>
          <p:nvPr/>
        </p:nvSpPr>
        <p:spPr>
          <a:xfrm>
            <a:off x="7744437" y="3615923"/>
            <a:ext cx="679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Males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5A2E1F9-94B8-506E-AB1D-8F58EFAC9C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9724842"/>
              </p:ext>
            </p:extLst>
          </p:nvPr>
        </p:nvGraphicFramePr>
        <p:xfrm>
          <a:off x="7493951" y="3361520"/>
          <a:ext cx="3923414" cy="2932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575920F0-1245-08F3-6DF1-C45D857968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9678" y="6603980"/>
            <a:ext cx="2011959" cy="232964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A386E2-29D8-5629-BB68-DF5EAA803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49049" y="6110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5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6376"/>
    </mc:Choice>
    <mc:Fallback xmlns="">
      <p:transition advClick="0" advTm="46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8"/>
        <p14:stopEvt time="46282" objId="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1B3EF-BE85-4BFC-9EE6-02893F24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365125"/>
            <a:ext cx="1191768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902082"/>
                </a:solidFill>
                <a:latin typeface="Arial"/>
                <a:cs typeface="Arial"/>
              </a:rPr>
              <a:t>Topic summaries</a:t>
            </a:r>
            <a:br>
              <a:rPr lang="en-GB" sz="3600" b="1" dirty="0">
                <a:solidFill>
                  <a:srgbClr val="902082"/>
                </a:solidFill>
                <a:latin typeface="Arial"/>
                <a:cs typeface="Arial"/>
              </a:rPr>
            </a:br>
            <a:r>
              <a:rPr lang="en-GB" sz="1600" dirty="0">
                <a:solidFill>
                  <a:srgbClr val="323132"/>
                </a:solidFill>
                <a:latin typeface="+mn-lt"/>
              </a:rPr>
              <a:t>(Univariate </a:t>
            </a:r>
            <a:r>
              <a:rPr lang="en-GB" sz="1600" dirty="0">
                <a:solidFill>
                  <a:srgbClr val="323132"/>
                </a:solidFill>
                <a:effectLst/>
                <a:latin typeface="+mn-lt"/>
                <a:ea typeface="Calibri" panose="020F0502020204030204" pitchFamily="34" charset="0"/>
              </a:rPr>
              <a:t>data (one variable only) and published down to Output Area (OA) level (small areas with around 300 people), where possible)</a:t>
            </a:r>
            <a:endParaRPr lang="en-GB" sz="1600" b="1" dirty="0">
              <a:solidFill>
                <a:srgbClr val="902082"/>
              </a:solidFill>
              <a:latin typeface="+mn-lt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CB17E-6D4D-4C82-90CA-12A348655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52" y="1764664"/>
            <a:ext cx="12095747" cy="50933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600" dirty="0">
                <a:solidFill>
                  <a:srgbClr val="990099"/>
                </a:solidFill>
              </a:rPr>
              <a:t>Demography - </a:t>
            </a:r>
            <a:r>
              <a:rPr lang="en-GB" sz="1400" b="0" dirty="0">
                <a:solidFill>
                  <a:srgbClr val="990099"/>
                </a:solidFill>
                <a:effectLst/>
                <a:ea typeface="Times New Roman" panose="02020603050405020304" pitchFamily="18" charset="0"/>
              </a:rPr>
              <a:t>30.2% (46,889) </a:t>
            </a:r>
            <a:r>
              <a:rPr lang="en-GB" sz="1400" b="0" dirty="0">
                <a:effectLst/>
                <a:ea typeface="Times New Roman" panose="02020603050405020304" pitchFamily="18" charset="0"/>
              </a:rPr>
              <a:t>of</a:t>
            </a:r>
            <a:r>
              <a:rPr lang="en-GB" sz="1400" b="0" dirty="0">
                <a:solidFill>
                  <a:srgbClr val="990099"/>
                </a:solidFill>
                <a:effectLst/>
                <a:ea typeface="Times New Roman" panose="02020603050405020304" pitchFamily="18" charset="0"/>
              </a:rPr>
              <a:t> households </a:t>
            </a:r>
            <a:r>
              <a:rPr lang="en-GB" sz="1400" b="0" dirty="0">
                <a:effectLst/>
                <a:ea typeface="Times New Roman" panose="02020603050405020304" pitchFamily="18" charset="0"/>
              </a:rPr>
              <a:t>are</a:t>
            </a:r>
            <a:r>
              <a:rPr lang="en-GB" sz="1400" b="0" dirty="0">
                <a:solidFill>
                  <a:srgbClr val="31321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sz="1400" b="0" dirty="0">
                <a:solidFill>
                  <a:srgbClr val="990099"/>
                </a:solidFill>
                <a:effectLst/>
                <a:ea typeface="Times New Roman" panose="02020603050405020304" pitchFamily="18" charset="0"/>
              </a:rPr>
              <a:t>people who live alone </a:t>
            </a:r>
            <a:r>
              <a:rPr lang="en-GB" sz="1400" b="0" dirty="0">
                <a:effectLst/>
                <a:ea typeface="Times New Roman" panose="02020603050405020304" pitchFamily="18" charset="0"/>
              </a:rPr>
              <a:t>(30.2% in </a:t>
            </a:r>
            <a:r>
              <a:rPr lang="en-GB" sz="1400" b="0" dirty="0" err="1">
                <a:effectLst/>
                <a:ea typeface="Times New Roman" panose="02020603050405020304" pitchFamily="18" charset="0"/>
              </a:rPr>
              <a:t>Eng&amp;W</a:t>
            </a:r>
            <a:r>
              <a:rPr lang="en-GB" sz="1400" b="0" dirty="0">
                <a:effectLst/>
                <a:ea typeface="Times New Roman" panose="02020603050405020304" pitchFamily="18" charset="0"/>
              </a:rPr>
              <a:t>), </a:t>
            </a:r>
            <a:r>
              <a:rPr lang="en-GB" sz="1400" b="0" dirty="0">
                <a:solidFill>
                  <a:srgbClr val="990099"/>
                </a:solidFill>
                <a:effectLst/>
                <a:ea typeface="Times New Roman" panose="02020603050405020304" pitchFamily="18" charset="0"/>
              </a:rPr>
              <a:t>21,284 </a:t>
            </a:r>
            <a:r>
              <a:rPr lang="en-GB" sz="1400" b="0" dirty="0">
                <a:effectLst/>
                <a:ea typeface="Times New Roman" panose="02020603050405020304" pitchFamily="18" charset="0"/>
              </a:rPr>
              <a:t>of these are </a:t>
            </a:r>
            <a:r>
              <a:rPr lang="en-GB" sz="1400" b="0" dirty="0">
                <a:solidFill>
                  <a:srgbClr val="990099"/>
                </a:solidFill>
                <a:effectLst/>
                <a:ea typeface="Times New Roman" panose="02020603050405020304" pitchFamily="18" charset="0"/>
              </a:rPr>
              <a:t>lone pensioner households</a:t>
            </a:r>
            <a:r>
              <a:rPr lang="en-GB" sz="1400" b="0" dirty="0">
                <a:solidFill>
                  <a:srgbClr val="31321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sz="1400" b="0" dirty="0">
                <a:effectLst/>
                <a:ea typeface="Times New Roman" panose="02020603050405020304" pitchFamily="18" charset="0"/>
              </a:rPr>
              <a:t>(aged 66+).  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600" dirty="0">
                <a:solidFill>
                  <a:srgbClr val="990099"/>
                </a:solidFill>
              </a:rPr>
              <a:t>Veterans - </a:t>
            </a:r>
            <a:r>
              <a:rPr lang="en-GB" sz="1400" dirty="0">
                <a:solidFill>
                  <a:srgbClr val="990099"/>
                </a:solidFill>
                <a:effectLst/>
                <a:ea typeface="Times New Roman" panose="02020603050405020304" pitchFamily="18" charset="0"/>
              </a:rPr>
              <a:t>4.5% (13,354)</a:t>
            </a:r>
            <a:r>
              <a:rPr lang="en-GB" sz="1400" dirty="0">
                <a:solidFill>
                  <a:srgbClr val="32313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of usual residents (16+) said they had </a:t>
            </a:r>
            <a:r>
              <a:rPr lang="en-GB" sz="1400" dirty="0">
                <a:solidFill>
                  <a:srgbClr val="990099"/>
                </a:solidFill>
                <a:effectLst/>
                <a:ea typeface="Times New Roman" panose="02020603050405020304" pitchFamily="18" charset="0"/>
              </a:rPr>
              <a:t>previously served 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in the </a:t>
            </a:r>
            <a:r>
              <a:rPr lang="en-GB" sz="1400" dirty="0">
                <a:solidFill>
                  <a:srgbClr val="990099"/>
                </a:solidFill>
                <a:effectLst/>
                <a:ea typeface="Times New Roman" panose="02020603050405020304" pitchFamily="18" charset="0"/>
              </a:rPr>
              <a:t>UK armed forces 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(3.8% in </a:t>
            </a:r>
            <a:r>
              <a:rPr lang="en-GB" sz="1400" dirty="0" err="1">
                <a:effectLst/>
                <a:ea typeface="Times New Roman" panose="02020603050405020304" pitchFamily="18" charset="0"/>
              </a:rPr>
              <a:t>Eng&amp;W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en-GB" sz="2600" dirty="0">
                <a:solidFill>
                  <a:srgbClr val="990099"/>
                </a:solidFill>
                <a:effectLst/>
                <a:ea typeface="Times New Roman" panose="02020603050405020304" pitchFamily="18" charset="0"/>
              </a:rPr>
              <a:t>Ethnicity, language and religion - </a:t>
            </a:r>
            <a:r>
              <a:rPr lang="en-GB" sz="1400" dirty="0">
                <a:solidFill>
                  <a:srgbClr val="99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8.8% (31,529) </a:t>
            </a:r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of  usual residents were from </a:t>
            </a:r>
            <a:r>
              <a:rPr lang="en-GB" sz="1400" dirty="0">
                <a:solidFill>
                  <a:srgbClr val="99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minority ethnic groups </a:t>
            </a:r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(including White groups; Irish, 					                   Gypsy or Irish Traveller, Roma and Other)</a:t>
            </a:r>
            <a:r>
              <a:rPr lang="en-GB" sz="1400" dirty="0">
                <a:solidFill>
                  <a:srgbClr val="3231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400" dirty="0">
                <a:solidFill>
                  <a:srgbClr val="99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(5.3% (17,595) in 2011). </a:t>
            </a:r>
            <a:r>
              <a:rPr lang="en-GB" sz="1400" dirty="0">
                <a:latin typeface="Calibri" panose="020F0502020204030204" pitchFamily="34" charset="0"/>
              </a:rPr>
              <a:t>25.6% in </a:t>
            </a:r>
            <a:r>
              <a:rPr lang="en-GB" sz="1400" dirty="0" err="1">
                <a:latin typeface="Calibri" panose="020F0502020204030204" pitchFamily="34" charset="0"/>
              </a:rPr>
              <a:t>Eng&amp;W</a:t>
            </a:r>
            <a:r>
              <a:rPr lang="en-GB" sz="1400" dirty="0">
                <a:latin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en-GB" sz="2600" dirty="0">
                <a:solidFill>
                  <a:srgbClr val="990099"/>
                </a:solidFill>
              </a:rPr>
              <a:t>Labour supply and travel to work  </a:t>
            </a:r>
            <a:r>
              <a:rPr lang="en-GB" sz="1600" dirty="0">
                <a:solidFill>
                  <a:srgbClr val="990099"/>
                </a:solidFill>
              </a:rPr>
              <a:t>- </a:t>
            </a:r>
            <a:r>
              <a:rPr lang="en-GB" sz="1400" dirty="0">
                <a:solidFill>
                  <a:srgbClr val="990099"/>
                </a:solidFill>
                <a:effectLst/>
                <a:ea typeface="Times New Roman" panose="02020603050405020304" pitchFamily="18" charset="0"/>
              </a:rPr>
              <a:t>31.5% (53,184) </a:t>
            </a:r>
            <a:r>
              <a:rPr lang="en-GB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of usual residents aged 16+ and in employment the week before the Census </a:t>
            </a:r>
            <a:r>
              <a:rPr lang="en-GB" sz="1400" dirty="0">
                <a:solidFill>
                  <a:srgbClr val="990099"/>
                </a:solidFill>
                <a:effectLst/>
                <a:ea typeface="Times New Roman" panose="02020603050405020304" pitchFamily="18" charset="0"/>
              </a:rPr>
              <a:t>worked                                                           					   mainly from home </a:t>
            </a:r>
            <a:r>
              <a:rPr lang="en-GB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(31.2% in </a:t>
            </a:r>
            <a:r>
              <a:rPr lang="en-GB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Eng&amp;W</a:t>
            </a:r>
            <a:r>
              <a:rPr lang="en-GB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en-GB" sz="2600" dirty="0">
                <a:solidFill>
                  <a:srgbClr val="990099"/>
                </a:solidFill>
              </a:rPr>
              <a:t>Sexual orientation and gender identity </a:t>
            </a:r>
            <a:r>
              <a:rPr lang="en-GB" sz="1400" dirty="0">
                <a:solidFill>
                  <a:srgbClr val="990099"/>
                </a:solidFill>
              </a:rPr>
              <a:t>(voluntary 16+) - 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990099"/>
                </a:solidFill>
              </a:rPr>
              <a:t>2.8% (8,313) </a:t>
            </a:r>
            <a:r>
              <a:rPr lang="en-GB" sz="1400" b="0" i="0" dirty="0">
                <a:solidFill>
                  <a:srgbClr val="990099"/>
                </a:solidFill>
                <a:effectLst/>
              </a:rPr>
              <a:t>identified with an LGB+ orientation </a:t>
            </a:r>
            <a:r>
              <a:rPr lang="en-GB" sz="1400" b="0" i="0" dirty="0">
                <a:effectLst/>
              </a:rPr>
              <a:t>(Gay or Lesbian, 		                                                                                                            Bisexual or Other sexual orientation)    </a:t>
            </a:r>
            <a:endParaRPr lang="en-GB" sz="1400" dirty="0">
              <a:solidFill>
                <a:srgbClr val="990099"/>
              </a:solidFill>
            </a:endParaRPr>
          </a:p>
          <a:p>
            <a:pPr marL="0" indent="0">
              <a:buNone/>
            </a:pPr>
            <a:r>
              <a:rPr lang="en-GB" sz="2600" dirty="0">
                <a:solidFill>
                  <a:srgbClr val="990099"/>
                </a:solidFill>
              </a:rPr>
              <a:t>Housing</a:t>
            </a:r>
            <a:r>
              <a:rPr lang="en-GB" dirty="0">
                <a:solidFill>
                  <a:srgbClr val="990099"/>
                </a:solidFill>
              </a:rPr>
              <a:t> - </a:t>
            </a:r>
            <a:r>
              <a:rPr lang="en-GB" sz="1400" dirty="0">
                <a:solidFill>
                  <a:srgbClr val="990099"/>
                </a:solidFill>
                <a:effectLst/>
                <a:ea typeface="Calibri" panose="020F0502020204030204" pitchFamily="34" charset="0"/>
              </a:rPr>
              <a:t>More households renting, 30.4% (47,094) </a:t>
            </a:r>
            <a:r>
              <a:rPr lang="en-GB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than in 2011 (27.2%)</a:t>
            </a:r>
          </a:p>
          <a:p>
            <a:pPr marL="0" indent="0">
              <a:buNone/>
            </a:pPr>
            <a:r>
              <a:rPr lang="en-GB" sz="2600" dirty="0">
                <a:solidFill>
                  <a:srgbClr val="990099"/>
                </a:solidFill>
              </a:rPr>
              <a:t>Education</a:t>
            </a:r>
            <a:r>
              <a:rPr lang="en-GB" dirty="0">
                <a:solidFill>
                  <a:srgbClr val="990099"/>
                </a:solidFill>
              </a:rPr>
              <a:t> - </a:t>
            </a:r>
            <a:r>
              <a:rPr lang="en-GB" sz="1400" dirty="0">
                <a:solidFill>
                  <a:srgbClr val="990099"/>
                </a:solidFill>
              </a:rPr>
              <a:t>35.7% (105,387) </a:t>
            </a:r>
            <a:r>
              <a:rPr lang="en-GB" sz="1400" dirty="0"/>
              <a:t>of usual residents aged 16+ had</a:t>
            </a:r>
            <a:r>
              <a:rPr lang="en-GB" sz="1400" dirty="0">
                <a:solidFill>
                  <a:srgbClr val="990099"/>
                </a:solidFill>
              </a:rPr>
              <a:t> level 4 qualification (degree or equivalent)</a:t>
            </a:r>
            <a:r>
              <a:rPr lang="en-GB" sz="1400" dirty="0"/>
              <a:t> (33.8% in </a:t>
            </a:r>
            <a:r>
              <a:rPr lang="en-GB" sz="1400" dirty="0" err="1"/>
              <a:t>Eng&amp;W</a:t>
            </a:r>
            <a:r>
              <a:rPr lang="en-GB" sz="1400" dirty="0"/>
              <a:t>)</a:t>
            </a:r>
          </a:p>
          <a:p>
            <a:pPr marL="0" indent="0">
              <a:buNone/>
            </a:pPr>
            <a:r>
              <a:rPr lang="en-GB" sz="2600" dirty="0">
                <a:solidFill>
                  <a:srgbClr val="990099"/>
                </a:solidFill>
              </a:rPr>
              <a:t>Health, disability and unpaid carers - </a:t>
            </a:r>
            <a:r>
              <a:rPr lang="en-GB" sz="1400" dirty="0">
                <a:solidFill>
                  <a:srgbClr val="990099"/>
                </a:solidFill>
              </a:rPr>
              <a:t>17.9% of residents were disabled </a:t>
            </a:r>
            <a:r>
              <a:rPr lang="en-GB" sz="1400" dirty="0"/>
              <a:t>(Disabled under the Equality Act) (18.8% in 2011) (17.8% in </a:t>
            </a:r>
            <a:r>
              <a:rPr lang="en-GB" sz="1400" dirty="0" err="1"/>
              <a:t>Eng&amp;W</a:t>
            </a:r>
            <a:r>
              <a:rPr lang="en-GB" sz="1400" dirty="0"/>
              <a:t>)</a:t>
            </a:r>
          </a:p>
          <a:p>
            <a:pPr marL="0" indent="0">
              <a:buNone/>
            </a:pPr>
            <a:endParaRPr lang="en-GB" sz="2600" dirty="0">
              <a:solidFill>
                <a:srgbClr val="990099"/>
              </a:solidFill>
            </a:endParaRPr>
          </a:p>
          <a:p>
            <a:pPr lvl="1"/>
            <a:endParaRPr lang="en-GB" sz="1400" dirty="0">
              <a:solidFill>
                <a:srgbClr val="32313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100" b="0" dirty="0">
                <a:solidFill>
                  <a:srgbClr val="313212"/>
                </a:solidFill>
                <a:effectLst/>
                <a:ea typeface="Times New Roman" panose="02020603050405020304" pitchFamily="18" charset="0"/>
              </a:rPr>
              <a:t>Source: 2011 Census, 2021 Census. Office for National Statistics. Contains public sector information licensed under the Open Government Licence v3.0.</a:t>
            </a:r>
            <a:endParaRPr lang="en-GB" sz="1100" b="1" dirty="0">
              <a:effectLst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22EF3EA4-84E0-4B32-BE66-BC9698204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0480"/>
            <a:ext cx="7362064" cy="99712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2FC4A9-308C-62C6-0FE4-F9207341D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7346" y="588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3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783"/>
    </mc:Choice>
    <mc:Fallback xmlns="">
      <p:transition advClick="0" advTm="100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5"/>
        <p14:stopEvt time="100209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08C06-7588-4CEE-9D76-689EF0370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" y="156747"/>
            <a:ext cx="10515600" cy="997129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902082"/>
                </a:solidFill>
                <a:latin typeface="Arial"/>
                <a:cs typeface="Arial"/>
              </a:rPr>
              <a:t>ONS data and tools</a:t>
            </a:r>
            <a:br>
              <a:rPr lang="en-GB" sz="3200" b="1" dirty="0">
                <a:solidFill>
                  <a:srgbClr val="902082"/>
                </a:solidFill>
                <a:latin typeface="Arial"/>
                <a:cs typeface="Arial"/>
              </a:rPr>
            </a:br>
            <a:r>
              <a:rPr lang="en-GB" sz="2000" b="1" dirty="0">
                <a:solidFill>
                  <a:srgbClr val="902082"/>
                </a:solidFill>
                <a:latin typeface="Arial"/>
                <a:cs typeface="Arial"/>
              </a:rPr>
              <a:t>Where to access data…</a:t>
            </a:r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7A80E-60B5-42AE-8062-8CCDA5323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" y="1253331"/>
            <a:ext cx="12049760" cy="4351338"/>
          </a:xfrm>
        </p:spPr>
        <p:txBody>
          <a:bodyPr/>
          <a:lstStyle/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GB" sz="2400" dirty="0">
                <a:solidFill>
                  <a:srgbClr val="990099"/>
                </a:solidFill>
                <a:hlinkClick r:id="rId4"/>
              </a:rPr>
              <a:t>NOMIS</a:t>
            </a:r>
            <a:r>
              <a:rPr lang="en-GB" sz="2400" dirty="0">
                <a:solidFill>
                  <a:srgbClr val="990099"/>
                </a:solidFill>
              </a:rPr>
              <a:t> – census data</a:t>
            </a:r>
            <a:endParaRPr lang="en-GB" sz="2400" dirty="0">
              <a:solidFill>
                <a:srgbClr val="990099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GB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30065ED-258F-404D-867C-D19A09F6F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0480"/>
            <a:ext cx="7362064" cy="9971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1DD192-90C0-D469-5B6C-6810D6372A6D}"/>
              </a:ext>
            </a:extLst>
          </p:cNvPr>
          <p:cNvSpPr txBox="1"/>
          <p:nvPr/>
        </p:nvSpPr>
        <p:spPr>
          <a:xfrm>
            <a:off x="76593" y="3383690"/>
            <a:ext cx="6267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GB" sz="2400" dirty="0">
                <a:hlinkClick r:id="rId7"/>
              </a:rPr>
              <a:t>Topic summaries </a:t>
            </a:r>
            <a:r>
              <a:rPr lang="en-GB" sz="2400" dirty="0">
                <a:hlinkClick r:id="rId5"/>
              </a:rPr>
              <a:t>–</a:t>
            </a:r>
            <a:r>
              <a:rPr lang="en-GB" sz="2400" dirty="0">
                <a:hlinkClick r:id="rId7"/>
              </a:rPr>
              <a:t> ONS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990099"/>
                </a:solidFill>
              </a:rPr>
              <a:t>(data, commentary)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DECAC28-C902-D572-CBBC-C9B1984910D1}"/>
              </a:ext>
            </a:extLst>
          </p:cNvPr>
          <p:cNvSpPr txBox="1">
            <a:spLocks/>
          </p:cNvSpPr>
          <p:nvPr/>
        </p:nvSpPr>
        <p:spPr>
          <a:xfrm>
            <a:off x="71120" y="5675067"/>
            <a:ext cx="12049760" cy="851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your local authority has changed in 10 years: Census 2021</a:t>
            </a:r>
            <a:r>
              <a:rPr lang="en-GB" sz="2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</a:p>
          <a:p>
            <a:pPr marL="0" indent="0">
              <a:buNone/>
            </a:pPr>
            <a:r>
              <a:rPr lang="en-GB" sz="1600" dirty="0">
                <a:hlinkClick r:id="rId9"/>
              </a:rPr>
              <a:t>Plus a </a:t>
            </a:r>
            <a:r>
              <a:rPr lang="en-GB" sz="1600" dirty="0" err="1">
                <a:hlinkClick r:id="rId9"/>
              </a:rPr>
              <a:t>scrollytelling</a:t>
            </a:r>
            <a:r>
              <a:rPr lang="en-GB" sz="1600" dirty="0">
                <a:hlinkClick r:id="rId9"/>
              </a:rPr>
              <a:t> article: Cheshire West and Chester population change, Census 2021 – ONS</a:t>
            </a:r>
            <a:endParaRPr lang="en-GB" sz="2400" dirty="0"/>
          </a:p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7ABD3C-896A-BF33-E953-51C8519C5E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5868" y="3429000"/>
            <a:ext cx="2780864" cy="1831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2B7EF2-F742-8C8D-980D-EB5346E5A6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52379" y="4441975"/>
            <a:ext cx="2579743" cy="22592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04E592-0203-76FD-E138-8C5D8EDA96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0318" y="1171751"/>
            <a:ext cx="6782096" cy="201821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67EE6F-D121-15BA-3A29-17CF337BF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21701" y="6005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5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1711"/>
    </mc:Choice>
    <mc:Fallback xmlns="">
      <p:transition advClick="0" advTm="61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4"/>
        <p14:stopEvt time="61079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08C06-7588-4CEE-9D76-689EF0370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" y="156747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902082"/>
                </a:solidFill>
                <a:latin typeface="Arial"/>
                <a:cs typeface="Arial"/>
              </a:rPr>
              <a:t>ONS data and tools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7A80E-60B5-42AE-8062-8CCDA5323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" y="1253331"/>
            <a:ext cx="12049760" cy="4351338"/>
          </a:xfrm>
        </p:spPr>
        <p:txBody>
          <a:bodyPr/>
          <a:lstStyle/>
          <a:p>
            <a:r>
              <a:rPr lang="en-GB" sz="2400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Census Maps - Census 2021 data interactive, ONS</a:t>
            </a:r>
            <a:endParaRPr lang="en-GB" sz="2400" dirty="0">
              <a:solidFill>
                <a:srgbClr val="0563C1"/>
              </a:solidFill>
            </a:endParaRPr>
          </a:p>
          <a:p>
            <a:endParaRPr lang="en-GB" sz="2400" dirty="0"/>
          </a:p>
          <a:p>
            <a:endParaRPr lang="en-GB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30065ED-258F-404D-867C-D19A09F6F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0480"/>
            <a:ext cx="7362064" cy="997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03132F-D7BB-0AB6-F5EA-27C976138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119" y="1708032"/>
            <a:ext cx="9021317" cy="488105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F58F69-2B9F-93A4-0982-723D4380E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9519" y="6091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2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7453"/>
    </mc:Choice>
    <mc:Fallback xmlns="">
      <p:transition advClick="0" advTm="47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9"/>
        <p14:stopEvt time="47192" objId="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08C06-7588-4CEE-9D76-689EF0370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" y="156747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902082"/>
                </a:solidFill>
                <a:latin typeface="Arial"/>
                <a:cs typeface="Arial"/>
              </a:rPr>
              <a:t>ONS data and tools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7A80E-60B5-42AE-8062-8CCDA5323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" y="1253331"/>
            <a:ext cx="12049760" cy="4351338"/>
          </a:xfrm>
        </p:spPr>
        <p:txBody>
          <a:bodyPr/>
          <a:lstStyle/>
          <a:p>
            <a:pPr>
              <a:buClr>
                <a:srgbClr val="0070C0"/>
              </a:buClr>
            </a:pPr>
            <a:r>
              <a:rPr lang="en-GB" sz="2400" dirty="0">
                <a:hlinkClick r:id="rId4"/>
              </a:rPr>
              <a:t>Build a custom census area profile, ONS</a:t>
            </a:r>
            <a:endParaRPr lang="en-GB" sz="2400" dirty="0">
              <a:solidFill>
                <a:srgbClr val="0563C1"/>
              </a:solidFill>
            </a:endParaRPr>
          </a:p>
          <a:p>
            <a:endParaRPr lang="en-GB" sz="2400" dirty="0"/>
          </a:p>
          <a:p>
            <a:endParaRPr lang="en-GB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30065ED-258F-404D-867C-D19A09F6F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0480"/>
            <a:ext cx="7362064" cy="997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F289EC-DB56-47AD-62B9-E68B10D76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443" y="1757446"/>
            <a:ext cx="9085860" cy="471325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43D34F-19D6-378B-9EF5-5D65C9AB7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7325" y="6000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9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634"/>
    </mc:Choice>
    <mc:Fallback xmlns="">
      <p:transition advClick="0" advTm="30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7"/>
        <p14:stopEvt time="29921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08C06-7588-4CEE-9D76-689EF0370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" y="156747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902082"/>
                </a:solidFill>
                <a:latin typeface="Arial"/>
                <a:cs typeface="Arial"/>
              </a:rPr>
              <a:t>ONS data and tools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7A80E-60B5-42AE-8062-8CCDA5323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" y="1253331"/>
            <a:ext cx="12049760" cy="4351338"/>
          </a:xfrm>
        </p:spPr>
        <p:txBody>
          <a:bodyPr/>
          <a:lstStyle/>
          <a:p>
            <a:pPr>
              <a:buClr>
                <a:srgbClr val="0070C0"/>
              </a:buClr>
            </a:pPr>
            <a:r>
              <a:rPr lang="en-GB" sz="2400" dirty="0">
                <a:hlinkClick r:id="rId4"/>
              </a:rPr>
              <a:t>Create a custom census dataset, ONS</a:t>
            </a:r>
            <a:endParaRPr lang="en-GB" sz="2400" dirty="0">
              <a:solidFill>
                <a:srgbClr val="0563C1"/>
              </a:solidFill>
            </a:endParaRPr>
          </a:p>
          <a:p>
            <a:endParaRPr lang="en-GB" sz="2400" dirty="0"/>
          </a:p>
          <a:p>
            <a:endParaRPr lang="en-GB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30065ED-258F-404D-867C-D19A09F6F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0480"/>
            <a:ext cx="7362064" cy="997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3B1D4B-08CC-D6A7-9B38-E93ADD458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66" y="1847406"/>
            <a:ext cx="4510487" cy="439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3116EE-C79F-B5E3-5F7F-B1BA69B90973}"/>
              </a:ext>
            </a:extLst>
          </p:cNvPr>
          <p:cNvSpPr txBox="1"/>
          <p:nvPr/>
        </p:nvSpPr>
        <p:spPr>
          <a:xfrm>
            <a:off x="285543" y="6331921"/>
            <a:ext cx="8934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990099"/>
                </a:solidFill>
              </a:rPr>
              <a:t>For more information on </a:t>
            </a:r>
            <a:r>
              <a:rPr lang="fr-FR" dirty="0" err="1">
                <a:solidFill>
                  <a:srgbClr val="990099"/>
                </a:solidFill>
              </a:rPr>
              <a:t>any</a:t>
            </a:r>
            <a:r>
              <a:rPr lang="fr-FR" dirty="0">
                <a:solidFill>
                  <a:srgbClr val="990099"/>
                </a:solidFill>
              </a:rPr>
              <a:t> of </a:t>
            </a:r>
            <a:r>
              <a:rPr lang="fr-FR" dirty="0" err="1">
                <a:solidFill>
                  <a:srgbClr val="990099"/>
                </a:solidFill>
              </a:rPr>
              <a:t>these</a:t>
            </a:r>
            <a:r>
              <a:rPr lang="fr-FR" dirty="0">
                <a:solidFill>
                  <a:srgbClr val="990099"/>
                </a:solidFill>
              </a:rPr>
              <a:t> </a:t>
            </a:r>
            <a:r>
              <a:rPr lang="fr-FR" dirty="0" err="1">
                <a:solidFill>
                  <a:srgbClr val="990099"/>
                </a:solidFill>
              </a:rPr>
              <a:t>tools</a:t>
            </a:r>
            <a:r>
              <a:rPr lang="fr-FR" dirty="0">
                <a:solidFill>
                  <a:srgbClr val="990099"/>
                </a:solidFill>
              </a:rPr>
              <a:t>: </a:t>
            </a:r>
            <a:r>
              <a:rPr lang="fr-FR" dirty="0" err="1">
                <a:solidFill>
                  <a:srgbClr val="0563C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Census</a:t>
            </a:r>
            <a:r>
              <a:rPr lang="fr-FR" dirty="0">
                <a:solidFill>
                  <a:srgbClr val="0563C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2021 interactive content - </a:t>
            </a:r>
            <a:r>
              <a:rPr lang="fr-FR" dirty="0" err="1">
                <a:solidFill>
                  <a:srgbClr val="0563C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Census</a:t>
            </a:r>
            <a:r>
              <a:rPr lang="fr-FR" dirty="0">
                <a:solidFill>
                  <a:srgbClr val="0563C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2021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FB8D42-FD08-BD47-6462-EDE20FB83C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045283"/>
            <a:ext cx="5684981" cy="2260142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4DC1938E-0108-38F9-641C-981FE6FE96EE}"/>
              </a:ext>
            </a:extLst>
          </p:cNvPr>
          <p:cNvSpPr/>
          <p:nvPr/>
        </p:nvSpPr>
        <p:spPr>
          <a:xfrm>
            <a:off x="5086350" y="3943350"/>
            <a:ext cx="590550" cy="390525"/>
          </a:xfrm>
          <a:prstGeom prst="rightArrow">
            <a:avLst/>
          </a:prstGeom>
          <a:solidFill>
            <a:srgbClr val="990099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9056E8-FC52-D313-D7B3-D4F9C8D10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71381" y="6037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2994"/>
    </mc:Choice>
    <mc:Fallback xmlns="">
      <p:transition advClick="0" advTm="32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4"/>
        <p14:stopEvt time="32840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1FE412E2-0D5F-4BF1-A0F0-53B70A046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0480"/>
            <a:ext cx="7362064" cy="9971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181D0D-0DAD-4D21-8D1F-EA816416D6A2}"/>
              </a:ext>
            </a:extLst>
          </p:cNvPr>
          <p:cNvSpPr txBox="1"/>
          <p:nvPr/>
        </p:nvSpPr>
        <p:spPr>
          <a:xfrm>
            <a:off x="704850" y="4545120"/>
            <a:ext cx="1158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990099"/>
                </a:solidFill>
              </a:rPr>
              <a:t>ONS are working to revise all their previous population estimates from 2012 to 2020</a:t>
            </a:r>
          </a:p>
          <a:p>
            <a:endParaRPr lang="en-GB" sz="2000" dirty="0">
              <a:solidFill>
                <a:srgbClr val="990099"/>
              </a:solidFill>
            </a:endParaRPr>
          </a:p>
          <a:p>
            <a:r>
              <a:rPr lang="en-GB" sz="2000" dirty="0">
                <a:solidFill>
                  <a:srgbClr val="990099"/>
                </a:solidFill>
              </a:rPr>
              <a:t>Be aware: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90099"/>
                </a:solidFill>
              </a:rPr>
              <a:t>Impact on trendlines, period of flux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90099"/>
                </a:solidFill>
              </a:rPr>
              <a:t>Statistical disclosure control, record swapping, small changes to some cells in some tables, statistics in different tables may not match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90099"/>
                </a:solidFill>
              </a:rPr>
              <a:t>Output area geographies changed in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90099"/>
                </a:solidFill>
              </a:rPr>
              <a:t>COVID – furlough, working from home, view of ‘general health’</a:t>
            </a:r>
          </a:p>
          <a:p>
            <a:endParaRPr lang="en-GB" sz="2000" dirty="0">
              <a:solidFill>
                <a:srgbClr val="99009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0610FE-4C83-4E26-A8C0-B587F3DE5BD6}"/>
              </a:ext>
            </a:extLst>
          </p:cNvPr>
          <p:cNvSpPr txBox="1"/>
          <p:nvPr/>
        </p:nvSpPr>
        <p:spPr>
          <a:xfrm>
            <a:off x="752475" y="1474928"/>
            <a:ext cx="56007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2021 Census day population estimate </a:t>
            </a:r>
            <a:r>
              <a:rPr lang="en-GB" dirty="0">
                <a:solidFill>
                  <a:srgbClr val="990099"/>
                </a:solidFill>
              </a:rPr>
              <a:t>(357,200) </a:t>
            </a:r>
            <a:r>
              <a:rPr lang="en-GB" dirty="0"/>
              <a:t>is </a:t>
            </a:r>
            <a:r>
              <a:rPr lang="en-GB" dirty="0">
                <a:solidFill>
                  <a:srgbClr val="990099"/>
                </a:solidFill>
              </a:rPr>
              <a:t>3.9% (13,400) higher </a:t>
            </a:r>
            <a:r>
              <a:rPr lang="en-GB" dirty="0"/>
              <a:t>than the mid-2020 estimate </a:t>
            </a:r>
            <a:r>
              <a:rPr lang="en-GB" dirty="0">
                <a:solidFill>
                  <a:srgbClr val="990099"/>
                </a:solidFill>
              </a:rPr>
              <a:t>(343,800). </a:t>
            </a:r>
          </a:p>
          <a:p>
            <a:endParaRPr lang="en-GB" dirty="0"/>
          </a:p>
          <a:p>
            <a:r>
              <a:rPr lang="en-GB" dirty="0">
                <a:solidFill>
                  <a:srgbClr val="990099"/>
                </a:solidFill>
              </a:rPr>
              <a:t>Key difference is 25-44 age group -</a:t>
            </a:r>
            <a:r>
              <a:rPr lang="en-GB" dirty="0"/>
              <a:t> 10.6% (8,400) more people (2021 Census) than mid-2020 estimate.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BDEE11-4280-4B87-A3EB-AD8F7842E7F6}"/>
              </a:ext>
            </a:extLst>
          </p:cNvPr>
          <p:cNvSpPr txBox="1"/>
          <p:nvPr/>
        </p:nvSpPr>
        <p:spPr>
          <a:xfrm>
            <a:off x="769292" y="3155437"/>
            <a:ext cx="5757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90099"/>
                </a:solidFill>
              </a:rPr>
              <a:t>Why is this important?</a:t>
            </a:r>
          </a:p>
          <a:p>
            <a:r>
              <a:rPr lang="en-GB" dirty="0"/>
              <a:t>Funding, unemployment rates, fertility rates, life expectancy, benefit take up, COVID rates ...</a:t>
            </a:r>
          </a:p>
          <a:p>
            <a:r>
              <a:rPr lang="en-GB" dirty="0"/>
              <a:t>Differences will be larger for some smaller geographies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87F3B9-D04C-4ED6-92EA-A0A23ED6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365125"/>
            <a:ext cx="10515600" cy="1325563"/>
          </a:xfrm>
        </p:spPr>
        <p:txBody>
          <a:bodyPr>
            <a:norm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3600" b="1" dirty="0">
                <a:solidFill>
                  <a:srgbClr val="902082"/>
                </a:solidFill>
                <a:latin typeface="Arial"/>
                <a:cs typeface="Arial"/>
              </a:rPr>
              <a:t>Impact on population estimates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DA149C-A413-45C6-8176-E9C78695D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693" y="1474928"/>
            <a:ext cx="4981775" cy="299436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7E2CA0-8F5A-6A97-7486-4B227A2D6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9793" y="60904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1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6909"/>
    </mc:Choice>
    <mc:Fallback xmlns="">
      <p:transition advClick="0" advTm="106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2"/>
        <p14:stopEvt time="106909" objId="2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2084</TotalTime>
  <Words>843</Words>
  <Application>Microsoft Office PowerPoint</Application>
  <PresentationFormat>Widescreen</PresentationFormat>
  <Paragraphs>77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Background</vt:lpstr>
      <vt:lpstr>Increase in older people (65+) </vt:lpstr>
      <vt:lpstr>Topic summaries (Univariate data (one variable only) and published down to Output Area (OA) level (small areas with around 300 people), where possible)</vt:lpstr>
      <vt:lpstr>ONS data and tools Where to access data…</vt:lpstr>
      <vt:lpstr>ONS data and tools</vt:lpstr>
      <vt:lpstr>ONS data and tools</vt:lpstr>
      <vt:lpstr>ONS data and tools</vt:lpstr>
      <vt:lpstr>Impact on population estimates</vt:lpstr>
      <vt:lpstr>JSNA products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PICKIN-JONES, Helen</dc:creator>
  <cp:lastModifiedBy>HUXLEY, Lee</cp:lastModifiedBy>
  <cp:revision>76</cp:revision>
  <dcterms:created xsi:type="dcterms:W3CDTF">2022-07-07T07:59:41Z</dcterms:created>
  <dcterms:modified xsi:type="dcterms:W3CDTF">2023-10-09T08:42:12Z</dcterms:modified>
</cp:coreProperties>
</file>