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2" r:id="rId6"/>
    <p:sldId id="285" r:id="rId7"/>
    <p:sldId id="286" r:id="rId8"/>
    <p:sldId id="28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AFFF"/>
    <a:srgbClr val="31A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C98ABA-9ECB-4E15-89C2-8A10D6329530}" v="2" dt="2024-06-07T14:07:11.885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0" autoAdjust="0"/>
    <p:restoredTop sz="90260" autoAdjust="0"/>
  </p:normalViewPr>
  <p:slideViewPr>
    <p:cSldViewPr snapToGrid="0">
      <p:cViewPr varScale="1">
        <p:scale>
          <a:sx n="93" d="100"/>
          <a:sy n="93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967EB-FC67-7DAF-B4D1-582F54533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1363D-3149-DF74-7361-026C675901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16897-3350-F91E-438D-A2CC7EDDE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D5897-0227-E38F-2606-BAD18485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37E99-6E21-4F0F-4DFC-8E11B215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73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A325-C7A9-2AC2-1618-5451917F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91F43-D889-BB56-E06C-DBF3436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D75C7-4152-5888-6EA7-6EC0B0D7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B1A84-28E4-6AEA-C53F-5F20FF8DC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EECD3-97F5-A77B-A59A-7FE0D421C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455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7A6A-E7A4-F484-DB22-10E9C70E6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A2107-9ACC-8809-E291-FF3BBE848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7B24F-3B7F-F8C8-608F-594E5B89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B104D-8E23-35EB-26E2-2BCF4E9A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7F8A8-8A3B-C35C-76EE-3E7A1FB57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86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AAFF-A069-C7D0-A574-202AE613C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6620B-6BD7-A381-FCF3-6517254C0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EEE62-07B4-A5F6-1754-B43B5E304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9B598-539F-F293-C3FA-7384ACF5B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2DF03-5C19-8BDA-C448-25B2F654F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90DB18-840B-764C-F927-F8DCE9A2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14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C5AF-8F04-7AA1-B520-D8417912F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34B87-F422-7062-AFF7-1C9E8FF41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E43DA1-E14F-CD14-EA93-5653C1081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83B06-26CA-BC33-1070-A4B7262A81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477DEE-16FC-CA24-2F49-7CA9F707C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8F52B7-071C-DC2B-A06D-DF6AF1FD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842A93-E409-0711-40FD-CEFC79E0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8054BD-E6C0-6FE2-D9D5-F03E2BB6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13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66EE-07F4-53B2-AF0A-32801038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3697EE-3748-0631-3C72-5EE7292C9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2F76D9-94F6-60CD-C423-A505E1487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4E9105-1F56-288A-713A-7E8BBD5D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80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48B432-F39C-496F-C019-940048779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21EAEA-BEC4-9167-D8E3-F561D028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4A74F-675F-F77B-EDD6-9DB25C94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68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1B9E7-4968-4213-99BC-98E298C1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BC297-7579-576B-66E8-3B11C437B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3576D-1B9D-A8BA-EC3C-53671CE5E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95D2A-D902-E45A-524E-A491EC455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824C3-93E9-4112-622F-F11913558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CEA79-F535-90EF-4A43-BEE64EA7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632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2114C-5FE7-D6C0-87F7-A024AE60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A63A4C-E57A-E503-5BDC-84B7044529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DFF3C-3B48-383C-64C0-DA59F58DE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83F30-AC9A-3DAD-E23F-706004826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97FB-7C6C-31FE-B8FF-EB1B6594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44D1E-080E-2B62-FBCB-D95BA510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7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B4345-4F77-AFDF-6E3E-F4015325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A577C-24CD-1EAF-06D1-160107524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11904-8DDB-B7EB-A77A-B072C0D1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E1BC1-C29C-E124-4892-48D288FF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5BC7C-E659-CA52-6D4B-88248B4D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72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7505E-0B1A-53DB-7FC6-1E03CC125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5ADA4-31AA-566F-1B7E-3699D18C7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6D4A4-C00A-3447-3FD8-D097B54EA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FB2F0-9392-09CF-E70E-FD0EAA951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EE4FB-833D-C1F2-9399-D2444F4D1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85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902C8-6299-3014-10AC-FC2135C27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7901C-7C7F-72AD-FF8B-6514D1041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A122E-313C-73C0-D9B7-C361677A9C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EAF9F-1FD6-4171-8CFD-D5DCBD5DDFB6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11FFE-C9EB-914F-F374-53DAF6A35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C847C-2C10-3D0E-EE48-B12419C4F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4DB17-DD05-4ACB-9B45-981BD22E4E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20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slation.gov.uk/ukpga/2004/34/part/1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slation.gov.uk/ukpga/2004/34/section/2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ssets.publishing.service.gov.uk/media/69eb70f020a498c16734af5f/DRAFT_HHSRS_Operating_Guidance_Part_1.pd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76577-49A0-174D-974C-B7C413C40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7613" y="1390182"/>
            <a:ext cx="5804899" cy="2586949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24A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Housing Health and Safety Rating System</a:t>
            </a:r>
            <a:endParaRPr lang="en-US" sz="4000" dirty="0">
              <a:solidFill>
                <a:srgbClr val="24A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4DFDB-F2EB-E045-8180-27092DFF0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2445" y="4602822"/>
            <a:ext cx="3529104" cy="513708"/>
          </a:xfrm>
        </p:spPr>
        <p:txBody>
          <a:bodyPr>
            <a:normAutofit/>
          </a:bodyPr>
          <a:lstStyle/>
          <a:p>
            <a:pPr algn="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729687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0F47C3-1622-6A48-A7F0-BB21102E1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929" y="679601"/>
            <a:ext cx="11425981" cy="621093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24A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Housing Health and Safety Rating System?</a:t>
            </a:r>
            <a:endParaRPr lang="en-US" sz="4000" dirty="0">
              <a:solidFill>
                <a:srgbClr val="24A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5A21892-375A-8141-B2E2-5FBE94E82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929" y="1643865"/>
            <a:ext cx="11589027" cy="467742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HHSRS is a risk assessment tool which councils use to decide whether a home is safe and healthy to live in. It was introduced by Part 2 of the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Housing Act 2004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which came into force in 2006, and applies to all rental property in England.</a:t>
            </a:r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It was a complex risk-assessment system used by local councils to identify 29 separate potential hazards, and scoring them using bands A to J, with A being the most dangerous and life-threatening.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council officer inspects a property, identifies hazards that may threaten the health or safety of people living in an individual property, and generates a numerical score to show the overall risk the hazard poses.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9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0F47C3-1622-6A48-A7F0-BB21102E1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929" y="536713"/>
            <a:ext cx="10366513" cy="621093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>
                <a:solidFill>
                  <a:srgbClr val="24A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hazard?</a:t>
            </a:r>
            <a:endParaRPr lang="en-US" sz="4000" dirty="0">
              <a:solidFill>
                <a:srgbClr val="24A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5A21892-375A-8141-B2E2-5FBE94E82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929" y="1300694"/>
            <a:ext cx="11589027" cy="5020593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Section 2 of 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Housing Act 2004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defines a hazard as: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“any risk of harm to the health or safety of an actual or potential occupier of a dwelling or HMO which arises from a deficiency in the dwelling or HMO or in any building or land in the vicinity (whether the deficiency arises as a result of the construction of any building, an absence of maintenance or repair, or otherwise)”.</a:t>
            </a:r>
          </a:p>
          <a:p>
            <a:pPr algn="l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There are two categories as follows: 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Category 1 hazard is a serious hazard that scores between A (over 5,000) to C (over 1,000) under the rules until June 2026. From 23 June 2026, a Category 1 hazard will be one that scores as “High”.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With Category 1 hazards, the council has a legal duty to take action.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If a hazard scores under 1,000, but still gives cause for concern, it is deemed a “Category 2 hazard”. In this case,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council has the discretion to take action to reduce the risk to health from that hazard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endParaRPr lang="en-GB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934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A9A9D-2CEC-FB5B-55FF-429358353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98BD2-7C38-D81F-8BC3-12A161F62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966" y="711374"/>
            <a:ext cx="10257034" cy="621093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>
                <a:solidFill>
                  <a:srgbClr val="24A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has changed?</a:t>
            </a:r>
            <a:endParaRPr lang="en-US" sz="4000" dirty="0">
              <a:solidFill>
                <a:srgbClr val="24A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C95144D-02D7-DD41-9D0C-82DD1D8D9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929" y="1510301"/>
            <a:ext cx="11589027" cy="495214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sz="2900" b="1" dirty="0">
                <a:latin typeface="Arial" panose="020B0604020202020204" pitchFamily="34" charset="0"/>
                <a:cs typeface="Arial" panose="020B0604020202020204" pitchFamily="34" charset="0"/>
              </a:rPr>
              <a:t>There are five new changes which come in from 23 June 2026 as follows: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00" b="1" dirty="0">
                <a:latin typeface="Arial" panose="020B0604020202020204" pitchFamily="34" charset="0"/>
                <a:cs typeface="Arial" panose="020B0604020202020204" pitchFamily="34" charset="0"/>
              </a:rPr>
              <a:t>The 29 hazards are now 21 hazards </a:t>
            </a: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- 29 hazards under the previous system have been reduced to a range of 21 hazards that may “threaten the health or safety of occupiers in an individual residential dwelling”.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00" b="1" dirty="0">
                <a:latin typeface="Arial" panose="020B0604020202020204" pitchFamily="34" charset="0"/>
                <a:cs typeface="Arial" panose="020B0604020202020204" pitchFamily="34" charset="0"/>
              </a:rPr>
              <a:t>Bands A to J are now High, Medium and Low</a:t>
            </a: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 - Previously, hazard scores were classified under 10 bands (A to J), which meant very little to landlords or tenants. The new system has three bands: High (score 1,000+), Medium (100-999), and Low (under 100).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900" b="1" dirty="0">
                <a:latin typeface="Arial" panose="020B0604020202020204" pitchFamily="34" charset="0"/>
                <a:cs typeface="Arial" panose="020B0604020202020204" pitchFamily="34" charset="0"/>
              </a:rPr>
              <a:t>New names for the 4 classes of harm </a:t>
            </a: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– Extreme, Severe, Serious and Moderate. The   new 4 classes of harm and illustrative examples are detailed in revised guidance: </a:t>
            </a: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The Housing Health and Safety Rating System (HHSRS): Operating Guidance (Part 1): An Introductory Guide</a:t>
            </a:r>
            <a:endParaRPr lang="en-GB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GB" sz="2900" b="1" dirty="0">
                <a:latin typeface="Arial" panose="020B0604020202020204" pitchFamily="34" charset="0"/>
                <a:cs typeface="Arial" panose="020B0604020202020204" pitchFamily="34" charset="0"/>
              </a:rPr>
              <a:t>The definition of “prescribed fire hazard” has been broadened </a:t>
            </a: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– to include: exposure to uncontrolled fire and associated smoke and fumes, an explosion, or the collapse of the whole or part of a building as a result of fire or an explosion.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GB" sz="2900" b="1" dirty="0">
                <a:latin typeface="Arial" panose="020B0604020202020204" pitchFamily="34" charset="0"/>
                <a:cs typeface="Arial" panose="020B0604020202020204" pitchFamily="34" charset="0"/>
              </a:rPr>
              <a:t>Introduction of baseline indicators </a:t>
            </a: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- designed to address common health related housing deficiencies and designed to be applied to “most property types and ages”.  Examples of indicators include: Heating, Damp, Stairs, Windows above ground level and smoke and heat detectors.</a:t>
            </a:r>
          </a:p>
          <a:p>
            <a:pPr fontAlgn="base"/>
            <a:r>
              <a:rPr lang="en-GB" dirty="0"/>
              <a:t>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71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E53FD-6AEA-A31A-EDB4-26CD04FC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B8A4C0-15A8-6CAD-A420-0621F9AD3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699" y="711374"/>
            <a:ext cx="9678301" cy="621093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>
                <a:solidFill>
                  <a:srgbClr val="24A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new hazards?</a:t>
            </a:r>
            <a:endParaRPr lang="en-US" sz="4000" dirty="0">
              <a:solidFill>
                <a:srgbClr val="24A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3714CB-7630-607F-EAC6-6F0BF0091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929" y="1203158"/>
            <a:ext cx="11589027" cy="5259287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34EB66-8FF7-8A7D-E45F-8EC5845782B6}"/>
              </a:ext>
            </a:extLst>
          </p:cNvPr>
          <p:cNvSpPr/>
          <p:nvPr/>
        </p:nvSpPr>
        <p:spPr>
          <a:xfrm>
            <a:off x="989699" y="1530996"/>
            <a:ext cx="4054642" cy="25417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Protection against accidents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Falls on the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Falling on stairs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Falling between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Fire and explosions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Flames, hot surfaces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Collisions, entrapment and ergonomics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Structural collapse and falling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Electrical hazards</a:t>
            </a:r>
          </a:p>
          <a:p>
            <a:pPr algn="ctr"/>
            <a:endParaRPr lang="en-GB" b="1" dirty="0"/>
          </a:p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48231-29B1-9989-B5AE-AD892F0B5FF1}"/>
              </a:ext>
            </a:extLst>
          </p:cNvPr>
          <p:cNvSpPr/>
          <p:nvPr/>
        </p:nvSpPr>
        <p:spPr>
          <a:xfrm>
            <a:off x="6451492" y="1500761"/>
            <a:ext cx="4355433" cy="25417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Physiological requirements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Excess cold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Radiation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Damp and mould growth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Indoor air pollutants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Excess heat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Asbestos and manufactured mineral fibres 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6073CF-C114-AB27-5B39-1BCF341B3A4E}"/>
              </a:ext>
            </a:extLst>
          </p:cNvPr>
          <p:cNvSpPr/>
          <p:nvPr/>
        </p:nvSpPr>
        <p:spPr>
          <a:xfrm>
            <a:off x="989699" y="4400535"/>
            <a:ext cx="4054642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Protection against infection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Domestic hygiene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Water supply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DD16FC-8E35-996E-06B7-916E6E3D9129}"/>
              </a:ext>
            </a:extLst>
          </p:cNvPr>
          <p:cNvSpPr/>
          <p:nvPr/>
        </p:nvSpPr>
        <p:spPr>
          <a:xfrm>
            <a:off x="6451492" y="4400535"/>
            <a:ext cx="4355433" cy="13641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Psychological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Crowding and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Entry by intruders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Lighting </a:t>
            </a:r>
          </a:p>
        </p:txBody>
      </p:sp>
    </p:spTree>
    <p:extLst>
      <p:ext uri="{BB962C8B-B14F-4D97-AF65-F5344CB8AC3E}">
        <p14:creationId xmlns:p14="http://schemas.microsoft.com/office/powerpoint/2010/main" val="1815154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d4c7f7-a244-46dc-9f45-c20f5269b35b">
      <Terms xmlns="http://schemas.microsoft.com/office/infopath/2007/PartnerControls"/>
    </lcf76f155ced4ddcb4097134ff3c332f>
    <TaxCatchAll xmlns="b167efe2-dc23-435a-bf67-e5e51b80f1c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68A4E7EC595546BFAD4E204224380D" ma:contentTypeVersion="16" ma:contentTypeDescription="Create a new document." ma:contentTypeScope="" ma:versionID="0a1b8551f169d19bd85fcc56537da55e">
  <xsd:schema xmlns:xsd="http://www.w3.org/2001/XMLSchema" xmlns:xs="http://www.w3.org/2001/XMLSchema" xmlns:p="http://schemas.microsoft.com/office/2006/metadata/properties" xmlns:ns2="b9d4c7f7-a244-46dc-9f45-c20f5269b35b" xmlns:ns3="b167efe2-dc23-435a-bf67-e5e51b80f1c2" targetNamespace="http://schemas.microsoft.com/office/2006/metadata/properties" ma:root="true" ma:fieldsID="619ba308fca5ece8a004032a886e760f" ns2:_="" ns3:_="">
    <xsd:import namespace="b9d4c7f7-a244-46dc-9f45-c20f5269b35b"/>
    <xsd:import namespace="b167efe2-dc23-435a-bf67-e5e51b80f1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d4c7f7-a244-46dc-9f45-c20f5269b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699500-de3b-41c4-8dcb-884ea81463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7efe2-dc23-435a-bf67-e5e51b80f1c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99e0924-1453-4da6-a99c-bfdcc7ba1425}" ma:internalName="TaxCatchAll" ma:showField="CatchAllData" ma:web="b167efe2-dc23-435a-bf67-e5e51b80f1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E7AEEB-8D66-47DD-A97D-FF3809411B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51FB54-4287-4C43-A7BB-54FB46507058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b167efe2-dc23-435a-bf67-e5e51b80f1c2"/>
    <ds:schemaRef ds:uri="http://schemas.openxmlformats.org/package/2006/metadata/core-properties"/>
    <ds:schemaRef ds:uri="b9d4c7f7-a244-46dc-9f45-c20f5269b35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829143-A97B-4E9E-AEB2-45D4215C90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d4c7f7-a244-46dc-9f45-c20f5269b35b"/>
    <ds:schemaRef ds:uri="b167efe2-dc23-435a-bf67-e5e51b80f1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680</Words>
  <Application>Microsoft Office PowerPoint</Application>
  <PresentationFormat>Widescreen</PresentationFormat>
  <Paragraphs>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Updated Housing Health and Safety Rating System</vt:lpstr>
      <vt:lpstr>What is the Housing Health and Safety Rating System?</vt:lpstr>
      <vt:lpstr>What is a hazard?</vt:lpstr>
      <vt:lpstr>What has changed?</vt:lpstr>
      <vt:lpstr>What are the new hazards?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 Lautman</dc:creator>
  <cp:lastModifiedBy>BATTY, Allan</cp:lastModifiedBy>
  <cp:revision>92</cp:revision>
  <dcterms:created xsi:type="dcterms:W3CDTF">2023-05-23T13:19:54Z</dcterms:created>
  <dcterms:modified xsi:type="dcterms:W3CDTF">2026-08-12T12:03:18Z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0x0101007E68A4E7EC595546BFAD4E204224380D</vt:lpwstr>
  </property>
</Properties>
</file>